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0" r:id="rId2"/>
  </p:sldMasterIdLst>
  <p:notesMasterIdLst>
    <p:notesMasterId r:id="rId19"/>
  </p:notesMasterIdLst>
  <p:handoutMasterIdLst>
    <p:handoutMasterId r:id="rId20"/>
  </p:handoutMasterIdLst>
  <p:sldIdLst>
    <p:sldId id="399" r:id="rId3"/>
    <p:sldId id="442" r:id="rId4"/>
    <p:sldId id="445" r:id="rId5"/>
    <p:sldId id="443" r:id="rId6"/>
    <p:sldId id="448" r:id="rId7"/>
    <p:sldId id="450" r:id="rId8"/>
    <p:sldId id="451" r:id="rId9"/>
    <p:sldId id="444" r:id="rId10"/>
    <p:sldId id="446" r:id="rId11"/>
    <p:sldId id="449" r:id="rId12"/>
    <p:sldId id="453" r:id="rId13"/>
    <p:sldId id="454" r:id="rId14"/>
    <p:sldId id="455" r:id="rId15"/>
    <p:sldId id="452" r:id="rId16"/>
    <p:sldId id="457" r:id="rId17"/>
    <p:sldId id="456" r:id="rId18"/>
  </p:sldIdLst>
  <p:sldSz cx="9144000" cy="6858000" type="screen4x3"/>
  <p:notesSz cx="6997700" cy="9271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344" autoAdjust="0"/>
    <p:restoredTop sz="80221" autoAdjust="0"/>
  </p:normalViewPr>
  <p:slideViewPr>
    <p:cSldViewPr snapToGrid="0">
      <p:cViewPr>
        <p:scale>
          <a:sx n="70" d="100"/>
          <a:sy n="70" d="100"/>
        </p:scale>
        <p:origin x="-147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5" d="100"/>
          <a:sy n="85" d="100"/>
        </p:scale>
        <p:origin x="-1908" y="-84"/>
      </p:cViewPr>
      <p:guideLst>
        <p:guide orient="horz" pos="2920"/>
        <p:guide pos="220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2958" tIns="46479" rIns="92958" bIns="46479"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963988" y="0"/>
            <a:ext cx="3032125" cy="463550"/>
          </a:xfrm>
          <a:prstGeom prst="rect">
            <a:avLst/>
          </a:prstGeom>
        </p:spPr>
        <p:txBody>
          <a:bodyPr vert="horz" lIns="92958" tIns="46479" rIns="92958" bIns="46479" rtlCol="0"/>
          <a:lstStyle>
            <a:lvl1pPr algn="r">
              <a:defRPr sz="1200">
                <a:latin typeface="Arial" charset="0"/>
              </a:defRPr>
            </a:lvl1pPr>
          </a:lstStyle>
          <a:p>
            <a:pPr>
              <a:defRPr/>
            </a:pPr>
            <a:fld id="{8A53D242-E0D3-4B83-817C-077850E6BE93}" type="datetimeFigureOut">
              <a:rPr lang="en-US"/>
              <a:pPr>
                <a:defRPr/>
              </a:pPr>
              <a:t>4/6/2015</a:t>
            </a:fld>
            <a:endParaRPr lang="en-US"/>
          </a:p>
        </p:txBody>
      </p:sp>
      <p:sp>
        <p:nvSpPr>
          <p:cNvPr id="4" name="Footer Placeholder 3"/>
          <p:cNvSpPr>
            <a:spLocks noGrp="1"/>
          </p:cNvSpPr>
          <p:nvPr>
            <p:ph type="ftr" sz="quarter" idx="2"/>
          </p:nvPr>
        </p:nvSpPr>
        <p:spPr>
          <a:xfrm>
            <a:off x="0" y="8805863"/>
            <a:ext cx="3032125" cy="463550"/>
          </a:xfrm>
          <a:prstGeom prst="rect">
            <a:avLst/>
          </a:prstGeom>
        </p:spPr>
        <p:txBody>
          <a:bodyPr vert="horz" lIns="92958" tIns="46479" rIns="92958" bIns="46479"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63988" y="8805863"/>
            <a:ext cx="3032125" cy="463550"/>
          </a:xfrm>
          <a:prstGeom prst="rect">
            <a:avLst/>
          </a:prstGeom>
        </p:spPr>
        <p:txBody>
          <a:bodyPr vert="horz" lIns="92958" tIns="46479" rIns="92958" bIns="46479" rtlCol="0" anchor="b"/>
          <a:lstStyle>
            <a:lvl1pPr algn="r">
              <a:defRPr sz="1200">
                <a:latin typeface="Arial" charset="0"/>
              </a:defRPr>
            </a:lvl1pPr>
          </a:lstStyle>
          <a:p>
            <a:pPr>
              <a:defRPr/>
            </a:pPr>
            <a:fld id="{7C520FF8-25C1-4D3C-89EC-EF8E88ACBC45}" type="slidenum">
              <a:rPr lang="en-US"/>
              <a:pPr>
                <a:defRPr/>
              </a:pPr>
              <a:t>‹#›</a:t>
            </a:fld>
            <a:endParaRPr lang="en-US"/>
          </a:p>
        </p:txBody>
      </p:sp>
    </p:spTree>
    <p:extLst>
      <p:ext uri="{BB962C8B-B14F-4D97-AF65-F5344CB8AC3E}">
        <p14:creationId xmlns:p14="http://schemas.microsoft.com/office/powerpoint/2010/main" val="24855715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125" cy="463550"/>
          </a:xfrm>
          <a:prstGeom prst="rect">
            <a:avLst/>
          </a:prstGeom>
        </p:spPr>
        <p:txBody>
          <a:bodyPr vert="horz" lIns="92958" tIns="46479" rIns="92958" bIns="46479"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963988" y="0"/>
            <a:ext cx="3032125" cy="463550"/>
          </a:xfrm>
          <a:prstGeom prst="rect">
            <a:avLst/>
          </a:prstGeom>
        </p:spPr>
        <p:txBody>
          <a:bodyPr vert="horz" lIns="92958" tIns="46479" rIns="92958" bIns="46479" rtlCol="0"/>
          <a:lstStyle>
            <a:lvl1pPr algn="r" fontAlgn="auto">
              <a:spcBef>
                <a:spcPts val="0"/>
              </a:spcBef>
              <a:spcAft>
                <a:spcPts val="0"/>
              </a:spcAft>
              <a:defRPr sz="1200">
                <a:latin typeface="+mn-lt"/>
              </a:defRPr>
            </a:lvl1pPr>
          </a:lstStyle>
          <a:p>
            <a:pPr>
              <a:defRPr/>
            </a:pPr>
            <a:fld id="{4A41A409-0AD0-4187-B9EA-D05E81ED8B49}" type="datetimeFigureOut">
              <a:rPr lang="en-US"/>
              <a:pPr>
                <a:defRPr/>
              </a:pPr>
              <a:t>4/6/2015</a:t>
            </a:fld>
            <a:endParaRPr lang="en-US"/>
          </a:p>
        </p:txBody>
      </p:sp>
      <p:sp>
        <p:nvSpPr>
          <p:cNvPr id="4" name="Slide Image Placeholder 3"/>
          <p:cNvSpPr>
            <a:spLocks noGrp="1" noRot="1" noChangeAspect="1"/>
          </p:cNvSpPr>
          <p:nvPr>
            <p:ph type="sldImg" idx="2"/>
          </p:nvPr>
        </p:nvSpPr>
        <p:spPr>
          <a:xfrm>
            <a:off x="1181100" y="695325"/>
            <a:ext cx="4635500" cy="3476625"/>
          </a:xfrm>
          <a:prstGeom prst="rect">
            <a:avLst/>
          </a:prstGeom>
          <a:noFill/>
          <a:ln w="12700">
            <a:solidFill>
              <a:prstClr val="black"/>
            </a:solidFill>
          </a:ln>
        </p:spPr>
        <p:txBody>
          <a:bodyPr vert="horz" lIns="92958" tIns="46479" rIns="92958" bIns="46479" rtlCol="0" anchor="ctr"/>
          <a:lstStyle/>
          <a:p>
            <a:pPr lvl="0"/>
            <a:endParaRPr lang="en-US" noProof="0" smtClean="0"/>
          </a:p>
        </p:txBody>
      </p:sp>
      <p:sp>
        <p:nvSpPr>
          <p:cNvPr id="5" name="Notes Placeholder 4"/>
          <p:cNvSpPr>
            <a:spLocks noGrp="1"/>
          </p:cNvSpPr>
          <p:nvPr>
            <p:ph type="body" sz="quarter" idx="3"/>
          </p:nvPr>
        </p:nvSpPr>
        <p:spPr>
          <a:xfrm>
            <a:off x="700088" y="4403725"/>
            <a:ext cx="5597525" cy="4171950"/>
          </a:xfrm>
          <a:prstGeom prst="rect">
            <a:avLst/>
          </a:prstGeom>
        </p:spPr>
        <p:txBody>
          <a:bodyPr vert="horz" lIns="92958" tIns="46479" rIns="92958" bIns="46479"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05863"/>
            <a:ext cx="3032125" cy="463550"/>
          </a:xfrm>
          <a:prstGeom prst="rect">
            <a:avLst/>
          </a:prstGeom>
        </p:spPr>
        <p:txBody>
          <a:bodyPr vert="horz" lIns="92958" tIns="46479" rIns="92958" bIns="46479"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963988" y="8805863"/>
            <a:ext cx="3032125" cy="463550"/>
          </a:xfrm>
          <a:prstGeom prst="rect">
            <a:avLst/>
          </a:prstGeom>
        </p:spPr>
        <p:txBody>
          <a:bodyPr vert="horz" lIns="92958" tIns="46479" rIns="92958" bIns="46479" rtlCol="0" anchor="b"/>
          <a:lstStyle>
            <a:lvl1pPr algn="r" fontAlgn="auto">
              <a:spcBef>
                <a:spcPts val="0"/>
              </a:spcBef>
              <a:spcAft>
                <a:spcPts val="0"/>
              </a:spcAft>
              <a:defRPr sz="1200">
                <a:latin typeface="+mn-lt"/>
              </a:defRPr>
            </a:lvl1pPr>
          </a:lstStyle>
          <a:p>
            <a:pPr>
              <a:defRPr/>
            </a:pPr>
            <a:fld id="{393322E0-CD20-405E-85D5-B6B4EE985D40}" type="slidenum">
              <a:rPr lang="en-US"/>
              <a:pPr>
                <a:defRPr/>
              </a:pPr>
              <a:t>‹#›</a:t>
            </a:fld>
            <a:endParaRPr lang="en-US"/>
          </a:p>
        </p:txBody>
      </p:sp>
    </p:spTree>
    <p:extLst>
      <p:ext uri="{BB962C8B-B14F-4D97-AF65-F5344CB8AC3E}">
        <p14:creationId xmlns:p14="http://schemas.microsoft.com/office/powerpoint/2010/main" val="30012263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nvPr>
        </p:nvSpPr>
        <p:spPr bwMode="auto"/>
        <p:txBody>
          <a:bodyPr wrap="square" numCol="1" anchor="t" anchorCtr="0" compatLnSpc="1">
            <a:prstTxWarp prst="textNoShape">
              <a:avLst/>
            </a:prstTxWarp>
          </a:bodyPr>
          <a:lstStyle/>
          <a:p>
            <a:pPr>
              <a:defRPr/>
            </a:pPr>
            <a:r>
              <a:rPr lang="en-US" dirty="0" smtClean="0"/>
              <a:t>These slides summarize the need for a Data Management System or DMS</a:t>
            </a:r>
          </a:p>
          <a:p>
            <a:pPr>
              <a:defRPr/>
            </a:pPr>
            <a:r>
              <a:rPr lang="en-US" dirty="0" smtClean="0">
                <a:solidFill>
                  <a:schemeClr val="bg1"/>
                </a:solidFill>
              </a:rPr>
              <a:t>This system will be designed for the management, archival, and dissemination of surface water, groundwater, water quality, snow, and meteorological data</a:t>
            </a:r>
            <a:r>
              <a:rPr lang="en-US" sz="1100" i="1" dirty="0" smtClean="0">
                <a:solidFill>
                  <a:schemeClr val="accent2">
                    <a:lumMod val="20000"/>
                    <a:lumOff val="80000"/>
                  </a:schemeClr>
                </a:solidFill>
              </a:rPr>
              <a:t/>
            </a:r>
            <a:br>
              <a:rPr lang="en-US" sz="1100" i="1" dirty="0" smtClean="0">
                <a:solidFill>
                  <a:schemeClr val="accent2">
                    <a:lumMod val="20000"/>
                    <a:lumOff val="80000"/>
                  </a:schemeClr>
                </a:solidFill>
              </a:rPr>
            </a:br>
            <a:endParaRPr lang="en-US" dirty="0" smtClean="0"/>
          </a:p>
        </p:txBody>
      </p:sp>
      <p:sp>
        <p:nvSpPr>
          <p:cNvPr id="4" name="Slide Number Placeholder 3"/>
          <p:cNvSpPr>
            <a:spLocks noGrp="1"/>
          </p:cNvSpPr>
          <p:nvPr>
            <p:ph type="sldNum" sz="quarter" idx="5"/>
          </p:nvPr>
        </p:nvSpPr>
        <p:spPr/>
        <p:txBody>
          <a:bodyPr/>
          <a:lstStyle/>
          <a:p>
            <a:pPr>
              <a:defRPr/>
            </a:pPr>
            <a:fld id="{5777F292-7932-401B-B16A-C7256E6E85AB}"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smtClean="0"/>
              <a:t>These are priority issues for the </a:t>
            </a:r>
            <a:r>
              <a:rPr lang="en-US" altLang="en-US" dirty="0" err="1" smtClean="0"/>
              <a:t>MoWR</a:t>
            </a:r>
            <a:r>
              <a:rPr lang="en-US" altLang="en-US" dirty="0" smtClean="0"/>
              <a:t> with regard to the management of hydrologic data.</a:t>
            </a:r>
          </a:p>
          <a:p>
            <a:endParaRPr lang="en-US" altLang="en-US" dirty="0" smtClean="0"/>
          </a:p>
          <a:p>
            <a:pPr>
              <a:buFontTx/>
              <a:buChar char="•"/>
            </a:pPr>
            <a:r>
              <a:rPr lang="en-US" altLang="en-US" dirty="0" smtClean="0"/>
              <a:t>Quantity of real-time data </a:t>
            </a:r>
            <a:br>
              <a:rPr lang="en-US" altLang="en-US" dirty="0" smtClean="0"/>
            </a:br>
            <a:r>
              <a:rPr lang="en-US" altLang="en-US" dirty="0" smtClean="0"/>
              <a:t>100 stations x 96 observations per day</a:t>
            </a:r>
            <a:br>
              <a:rPr lang="en-US" altLang="en-US" dirty="0" smtClean="0"/>
            </a:br>
            <a:r>
              <a:rPr lang="en-US" altLang="en-US" dirty="0" smtClean="0"/>
              <a:t>9,600 observations per day</a:t>
            </a:r>
            <a:br>
              <a:rPr lang="en-US" altLang="en-US" dirty="0" smtClean="0"/>
            </a:br>
            <a:r>
              <a:rPr lang="en-US" altLang="en-US" dirty="0" smtClean="0"/>
              <a:t>More than 3.5 million observations per year!</a:t>
            </a:r>
            <a:br>
              <a:rPr lang="en-US" altLang="en-US" dirty="0" smtClean="0"/>
            </a:br>
            <a:endParaRPr lang="en-US" altLang="en-US" dirty="0" smtClean="0"/>
          </a:p>
          <a:p>
            <a:pPr>
              <a:buFontTx/>
              <a:buChar char="•"/>
            </a:pPr>
            <a:r>
              <a:rPr lang="en-US" altLang="en-US" dirty="0" smtClean="0"/>
              <a:t>Database for archival and protection of data.</a:t>
            </a:r>
            <a:br>
              <a:rPr lang="en-US" altLang="en-US" dirty="0" smtClean="0"/>
            </a:br>
            <a:endParaRPr lang="en-US" altLang="en-US" dirty="0" smtClean="0"/>
          </a:p>
          <a:p>
            <a:pPr>
              <a:buFontTx/>
              <a:buChar char="•"/>
            </a:pPr>
            <a:r>
              <a:rPr lang="en-US" altLang="en-US" dirty="0" smtClean="0"/>
              <a:t>Application software needed to quality assure data and compute records quickly and efficiently.</a:t>
            </a:r>
            <a:br>
              <a:rPr lang="en-US" altLang="en-US" dirty="0" smtClean="0"/>
            </a:br>
            <a:endParaRPr lang="en-US" altLang="en-US" dirty="0" smtClean="0"/>
          </a:p>
          <a:p>
            <a:pPr>
              <a:buFontTx/>
              <a:buChar char="•"/>
            </a:pPr>
            <a:r>
              <a:rPr lang="en-US" altLang="en-US" dirty="0" smtClean="0"/>
              <a:t>Making data available to water resource managers and other decision makers is critical</a:t>
            </a:r>
          </a:p>
        </p:txBody>
      </p:sp>
      <p:sp>
        <p:nvSpPr>
          <p:cNvPr id="4" name="Slide Number Placeholder 3"/>
          <p:cNvSpPr>
            <a:spLocks noGrp="1"/>
          </p:cNvSpPr>
          <p:nvPr>
            <p:ph type="sldNum" sz="quarter" idx="5"/>
          </p:nvPr>
        </p:nvSpPr>
        <p:spPr/>
        <p:txBody>
          <a:bodyPr/>
          <a:lstStyle/>
          <a:p>
            <a:pPr>
              <a:defRPr/>
            </a:pPr>
            <a:fld id="{10266054-141D-4310-A2B4-8E5797A8AEE6}"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 database is needed immediately to provide an electronic storage location for historic data and to store and protect new and future data.</a:t>
            </a:r>
          </a:p>
        </p:txBody>
      </p:sp>
      <p:sp>
        <p:nvSpPr>
          <p:cNvPr id="4" name="Slide Number Placeholder 3"/>
          <p:cNvSpPr>
            <a:spLocks noGrp="1"/>
          </p:cNvSpPr>
          <p:nvPr>
            <p:ph type="sldNum" sz="quarter" idx="5"/>
          </p:nvPr>
        </p:nvSpPr>
        <p:spPr/>
        <p:txBody>
          <a:bodyPr/>
          <a:lstStyle/>
          <a:p>
            <a:pPr>
              <a:defRPr/>
            </a:pPr>
            <a:fld id="{996D56FD-E034-4C7D-9E07-58B2BBAF5F59}"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buFontTx/>
              <a:buChar char="•"/>
            </a:pPr>
            <a:r>
              <a:rPr lang="en-US" altLang="en-US" smtClean="0"/>
              <a:t>Application software needed to quality assure data and compute records quickly and efficiently.</a:t>
            </a:r>
            <a:br>
              <a:rPr lang="en-US" altLang="en-US" smtClean="0"/>
            </a:br>
            <a:endParaRPr lang="en-US" altLang="en-US" smtClean="0"/>
          </a:p>
        </p:txBody>
      </p:sp>
      <p:sp>
        <p:nvSpPr>
          <p:cNvPr id="4" name="Slide Number Placeholder 3"/>
          <p:cNvSpPr>
            <a:spLocks noGrp="1"/>
          </p:cNvSpPr>
          <p:nvPr>
            <p:ph type="sldNum" sz="quarter" idx="5"/>
          </p:nvPr>
        </p:nvSpPr>
        <p:spPr/>
        <p:txBody>
          <a:bodyPr/>
          <a:lstStyle/>
          <a:p>
            <a:pPr>
              <a:defRPr/>
            </a:pPr>
            <a:fld id="{4DFF0DA1-B111-4E0E-9C1E-703B534BF82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All software should be integrated with the DMS to ensure easy access to relevant data and storage of newly computed streamflow records into the database. Statistical analyses such as frequency and trend analyses for design purposes are much easier with an integrated approach. Generation of model input for reservoir routing or watershed modeling is simplified.</a:t>
            </a:r>
          </a:p>
        </p:txBody>
      </p:sp>
      <p:sp>
        <p:nvSpPr>
          <p:cNvPr id="4" name="Slide Number Placeholder 3"/>
          <p:cNvSpPr>
            <a:spLocks noGrp="1"/>
          </p:cNvSpPr>
          <p:nvPr>
            <p:ph type="sldNum" sz="quarter" idx="5"/>
          </p:nvPr>
        </p:nvSpPr>
        <p:spPr/>
        <p:txBody>
          <a:bodyPr/>
          <a:lstStyle/>
          <a:p>
            <a:pPr>
              <a:defRPr/>
            </a:pPr>
            <a:fld id="{2E7AA444-F0DD-466C-9D97-BA6F62E28FB6}"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a:p>
            <a:pPr>
              <a:buFontTx/>
              <a:buChar char="•"/>
            </a:pPr>
            <a:r>
              <a:rPr lang="en-US" altLang="en-US" smtClean="0"/>
              <a:t>Making data available to water resource managers and other decision makers is critical</a:t>
            </a:r>
          </a:p>
        </p:txBody>
      </p:sp>
      <p:sp>
        <p:nvSpPr>
          <p:cNvPr id="4" name="Slide Number Placeholder 3"/>
          <p:cNvSpPr>
            <a:spLocks noGrp="1"/>
          </p:cNvSpPr>
          <p:nvPr>
            <p:ph type="sldNum" sz="quarter" idx="5"/>
          </p:nvPr>
        </p:nvSpPr>
        <p:spPr/>
        <p:txBody>
          <a:bodyPr/>
          <a:lstStyle/>
          <a:p>
            <a:pPr>
              <a:defRPr/>
            </a:pPr>
            <a:fld id="{A0B88B63-B35C-4FAA-BD39-50BB461C59BB}" type="slidenum">
              <a:rPr lang="en-US" smtClean="0"/>
              <a:pPr>
                <a:defRPr/>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mtClean="0"/>
              <a:t>There are numerous customers for the data that the MoWR will provide. These include other ministries such as MoAg, farmers who make crop decisions based on available water supplies, and many more. The best way to ensure that all people needing the data are using the best and approved data sets is to provide the data from a single location by means of web-based applications.</a:t>
            </a:r>
          </a:p>
        </p:txBody>
      </p:sp>
      <p:sp>
        <p:nvSpPr>
          <p:cNvPr id="4" name="Slide Number Placeholder 3"/>
          <p:cNvSpPr>
            <a:spLocks noGrp="1"/>
          </p:cNvSpPr>
          <p:nvPr>
            <p:ph type="sldNum" sz="quarter" idx="5"/>
          </p:nvPr>
        </p:nvSpPr>
        <p:spPr/>
        <p:txBody>
          <a:bodyPr/>
          <a:lstStyle/>
          <a:p>
            <a:pPr>
              <a:defRPr/>
            </a:pPr>
            <a:fld id="{97EE4DAC-E988-47DC-B19B-088C98448DF4}"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164904" y="1890224"/>
            <a:ext cx="8979096" cy="1828800"/>
          </a:xfrm>
          <a:ln>
            <a:noFill/>
          </a:ln>
        </p:spPr>
        <p:txBody>
          <a:bodyPr tIns="0" rIns="18288">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1" cap="none" spc="0">
                <a:ln>
                  <a:noFill/>
                </a:ln>
                <a:solidFill>
                  <a:schemeClr val="bg2">
                    <a:lumMod val="60000"/>
                    <a:lumOff val="40000"/>
                  </a:schemeClr>
                </a:solidFill>
                <a:effectLst/>
                <a:latin typeface="+mn-lt"/>
                <a:ea typeface="+mj-ea"/>
                <a:cs typeface="+mj-cs"/>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233142" y="3957834"/>
            <a:ext cx="8910857" cy="1187059"/>
          </a:xfrm>
        </p:spPr>
        <p:txBody>
          <a:bodyPr lIns="0" rIns="18288"/>
          <a:lstStyle>
            <a:lvl1pPr marL="0" marR="45720" indent="0" algn="l">
              <a:buNone/>
              <a:defRPr sz="2800" baseline="0">
                <a:solidFill>
                  <a:schemeClr val="tx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Tree>
    <p:extLst>
      <p:ext uri="{BB962C8B-B14F-4D97-AF65-F5344CB8AC3E}">
        <p14:creationId xmlns:p14="http://schemas.microsoft.com/office/powerpoint/2010/main" val="1931065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OC">
    <p:spTree>
      <p:nvGrpSpPr>
        <p:cNvPr id="1" name=""/>
        <p:cNvGrpSpPr/>
        <p:nvPr/>
      </p:nvGrpSpPr>
      <p:grpSpPr>
        <a:xfrm>
          <a:off x="0" y="0"/>
          <a:ext cx="0" cy="0"/>
          <a:chOff x="0" y="0"/>
          <a:chExt cx="0" cy="0"/>
        </a:xfrm>
      </p:grpSpPr>
      <p:sp>
        <p:nvSpPr>
          <p:cNvPr id="9" name="Title 8"/>
          <p:cNvSpPr>
            <a:spLocks noGrp="1"/>
          </p:cNvSpPr>
          <p:nvPr>
            <p:ph type="ctrTitle"/>
          </p:nvPr>
        </p:nvSpPr>
        <p:spPr>
          <a:xfrm>
            <a:off x="464024" y="102364"/>
            <a:ext cx="8679976" cy="825680"/>
          </a:xfrm>
          <a:ln>
            <a:noFill/>
          </a:ln>
        </p:spPr>
        <p:txBody>
          <a:bodyPr tIns="0" rIns="18288">
            <a:noAutofit/>
            <a:scene3d>
              <a:camera prst="orthographicFront"/>
              <a:lightRig rig="freezing" dir="t">
                <a:rot lat="0" lon="0" rev="5640000"/>
              </a:lightRig>
            </a:scene3d>
            <a:sp3d prstMaterial="flat">
              <a:contourClr>
                <a:schemeClr val="tx2"/>
              </a:contourClr>
            </a:sp3d>
          </a:bodyPr>
          <a:lstStyle>
            <a:lvl1pPr algn="l" rtl="0">
              <a:spcBef>
                <a:spcPct val="0"/>
              </a:spcBef>
              <a:buNone/>
              <a:defRPr sz="3600" b="1" cap="none" spc="0" baseline="0">
                <a:ln>
                  <a:noFill/>
                </a:ln>
                <a:solidFill>
                  <a:schemeClr val="accent2">
                    <a:lumMod val="20000"/>
                    <a:lumOff val="80000"/>
                  </a:schemeClr>
                </a:solidFill>
                <a:effectLst/>
                <a:latin typeface="+mj-lt"/>
                <a:ea typeface="+mj-ea"/>
                <a:cs typeface="+mj-cs"/>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642577" y="1828801"/>
            <a:ext cx="6931932" cy="1678362"/>
          </a:xfrm>
        </p:spPr>
        <p:txBody>
          <a:bodyPr lIns="0" rIns="18288"/>
          <a:lstStyle>
            <a:lvl1pPr marL="0" marR="45720" indent="0" algn="l">
              <a:buClr>
                <a:schemeClr val="tx1"/>
              </a:buClr>
              <a:buFont typeface="Arial" pitchFamily="34" charset="0"/>
              <a:buChar char="•"/>
              <a:defRPr sz="2400" b="1" baseline="0">
                <a:solidFill>
                  <a:schemeClr val="accent2">
                    <a:lumMod val="20000"/>
                    <a:lumOff val="80000"/>
                  </a:schemeClr>
                </a:solidFill>
                <a:latin typeface="+mn-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Tree>
    <p:extLst>
      <p:ext uri="{BB962C8B-B14F-4D97-AF65-F5344CB8AC3E}">
        <p14:creationId xmlns:p14="http://schemas.microsoft.com/office/powerpoint/2010/main" val="248298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4" name="Picture 3" descr="usgs_resizable.gif"/>
          <p:cNvPicPr>
            <a:picLocks noChangeAspect="1"/>
          </p:cNvPicPr>
          <p:nvPr userDrawn="1"/>
        </p:nvPicPr>
        <p:blipFill>
          <a:blip r:embed="rId2" cstate="print">
            <a:duotone>
              <a:prstClr val="black"/>
              <a:schemeClr val="accent3">
                <a:lumMod val="60000"/>
                <a:lumOff val="40000"/>
                <a:tint val="45000"/>
                <a:satMod val="400000"/>
              </a:schemeClr>
            </a:duotone>
            <a:lum bright="-20000"/>
          </a:blip>
          <a:srcRect b="19955"/>
          <a:stretch>
            <a:fillRect/>
          </a:stretch>
        </p:blipFill>
        <p:spPr>
          <a:xfrm>
            <a:off x="235418" y="6428101"/>
            <a:ext cx="1028127" cy="274320"/>
          </a:xfrm>
          <a:prstGeom prst="rect">
            <a:avLst/>
          </a:prstGeom>
        </p:spPr>
      </p:pic>
      <p:sp>
        <p:nvSpPr>
          <p:cNvPr id="3" name="Content Placeholder 2"/>
          <p:cNvSpPr>
            <a:spLocks noGrp="1"/>
          </p:cNvSpPr>
          <p:nvPr>
            <p:ph idx="1"/>
          </p:nvPr>
        </p:nvSpPr>
        <p:spPr>
          <a:xfrm>
            <a:off x="457200" y="1676400"/>
            <a:ext cx="8229600" cy="4389437"/>
          </a:xfrm>
        </p:spPr>
        <p:txBody>
          <a:bodyPr/>
          <a:lstStyle>
            <a:lvl1pPr>
              <a:lnSpc>
                <a:spcPct val="100000"/>
              </a:lnSpc>
              <a:spcBef>
                <a:spcPts val="0"/>
              </a:spcBef>
              <a:spcAft>
                <a:spcPts val="1200"/>
              </a:spcAft>
              <a:defRPr sz="4000" baseline="0">
                <a:latin typeface="+mn-lt"/>
              </a:defRPr>
            </a:lvl1pPr>
            <a:lvl2pPr>
              <a:lnSpc>
                <a:spcPct val="100000"/>
              </a:lnSpc>
              <a:spcBef>
                <a:spcPts val="0"/>
              </a:spcBef>
              <a:spcAft>
                <a:spcPts val="1200"/>
              </a:spcAft>
              <a:defRPr sz="3200" baseline="0">
                <a:latin typeface="+mn-lt"/>
              </a:defRPr>
            </a:lvl2pPr>
            <a:lvl3pPr>
              <a:lnSpc>
                <a:spcPct val="200000"/>
              </a:lnSpc>
              <a:buNone/>
              <a:defRPr baseline="0">
                <a:latin typeface="Calibri" pitchFamily="34" charset="0"/>
              </a:defRPr>
            </a:lvl3pPr>
            <a:lvl4pPr>
              <a:lnSpc>
                <a:spcPct val="200000"/>
              </a:lnSpc>
              <a:defRPr baseline="0">
                <a:latin typeface="Calibri" pitchFamily="34" charset="0"/>
              </a:defRPr>
            </a:lvl4pPr>
            <a:lvl5pPr>
              <a:lnSpc>
                <a:spcPct val="200000"/>
              </a:lnSpc>
              <a:defRPr baseline="0">
                <a:latin typeface="Calibri" pitchFamily="34" charset="0"/>
              </a:defRPr>
            </a:lvl5pPr>
          </a:lstStyle>
          <a:p>
            <a:pPr lvl="0"/>
            <a:r>
              <a:rPr lang="en-US" dirty="0" smtClean="0"/>
              <a:t>Click to edit Master text styles</a:t>
            </a:r>
          </a:p>
          <a:p>
            <a:pPr lvl="1"/>
            <a:r>
              <a:rPr lang="en-US" dirty="0" smtClean="0"/>
              <a:t>Second level</a:t>
            </a:r>
          </a:p>
        </p:txBody>
      </p:sp>
      <p:sp>
        <p:nvSpPr>
          <p:cNvPr id="9" name="Title 8"/>
          <p:cNvSpPr>
            <a:spLocks noGrp="1"/>
          </p:cNvSpPr>
          <p:nvPr>
            <p:ph type="title"/>
          </p:nvPr>
        </p:nvSpPr>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3234985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299944"/>
            <a:ext cx="4038600" cy="4434840"/>
          </a:xfrm>
        </p:spPr>
        <p:txBody>
          <a:bodyPr/>
          <a:lstStyle>
            <a:lvl1pPr>
              <a:defRPr sz="3200"/>
            </a:lvl1pPr>
            <a:lvl2pPr>
              <a:defRPr sz="32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p:txBody>
      </p:sp>
      <p:sp>
        <p:nvSpPr>
          <p:cNvPr id="4" name="Content Placeholder 3"/>
          <p:cNvSpPr>
            <a:spLocks noGrp="1"/>
          </p:cNvSpPr>
          <p:nvPr>
            <p:ph sz="half" idx="2"/>
          </p:nvPr>
        </p:nvSpPr>
        <p:spPr>
          <a:xfrm>
            <a:off x="4648200" y="1299944"/>
            <a:ext cx="4038600" cy="4434840"/>
          </a:xfrm>
        </p:spPr>
        <p:txBody>
          <a:bodyPr/>
          <a:lstStyle>
            <a:lvl1pPr>
              <a:defRPr sz="3200"/>
            </a:lvl1pPr>
            <a:lvl2pPr>
              <a:defRPr sz="3200"/>
            </a:lvl2pPr>
            <a:lvl3pPr>
              <a:defRPr sz="2000"/>
            </a:lvl3pPr>
            <a:lvl4pPr>
              <a:defRPr sz="1800"/>
            </a:lvl4pPr>
            <a:lvl5pPr>
              <a:defRPr sz="1800"/>
            </a:lvl5pPr>
          </a:lstStyle>
          <a:p>
            <a:pPr lvl="0"/>
            <a:r>
              <a:rPr lang="en-US" dirty="0" smtClean="0"/>
              <a:t>Click to edit Master text styles</a:t>
            </a:r>
          </a:p>
          <a:p>
            <a:pPr lvl="1"/>
            <a:r>
              <a:rPr lang="en-US" dirty="0" smtClean="0"/>
              <a:t>Second level</a:t>
            </a:r>
          </a:p>
        </p:txBody>
      </p:sp>
      <p:sp>
        <p:nvSpPr>
          <p:cNvPr id="9" name="Title 8"/>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17237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5816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800" b="1">
                <a:ln>
                  <a:noFill/>
                </a:ln>
                <a:solidFill>
                  <a:schemeClr val="tx2"/>
                </a:solidFill>
                <a:effectLst/>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2610753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6AB478BE-6A8E-4C2D-A71B-FCCD3C3560E2}" type="datetimeFigureOut">
              <a:rPr lang="en-US"/>
              <a:pPr>
                <a:defRPr/>
              </a:pPr>
              <a:t>4/6/2015</a:t>
            </a:fld>
            <a:endParaRPr lang="en-US" dirty="0"/>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2C7B0C25-5C44-4922-97E3-32A7B8BAB8A5}" type="slidenum">
              <a:rPr lang="en-US"/>
              <a:pPr>
                <a:defRPr/>
              </a:pPr>
              <a:t>‹#›</a:t>
            </a:fld>
            <a:endParaRPr lang="en-US"/>
          </a:p>
        </p:txBody>
      </p:sp>
    </p:spTree>
    <p:extLst>
      <p:ext uri="{BB962C8B-B14F-4D97-AF65-F5344CB8AC3E}">
        <p14:creationId xmlns:p14="http://schemas.microsoft.com/office/powerpoint/2010/main" val="2339752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userDrawn="1">
  <p:cSld name="right_one_column">
    <p:spTree>
      <p:nvGrpSpPr>
        <p:cNvPr id="1" name=""/>
        <p:cNvGrpSpPr/>
        <p:nvPr/>
      </p:nvGrpSpPr>
      <p:grpSpPr>
        <a:xfrm>
          <a:off x="0" y="0"/>
          <a:ext cx="0" cy="0"/>
          <a:chOff x="0" y="0"/>
          <a:chExt cx="0" cy="0"/>
        </a:xfrm>
      </p:grpSpPr>
      <p:sp>
        <p:nvSpPr>
          <p:cNvPr id="9" name="Title 8"/>
          <p:cNvSpPr>
            <a:spLocks noGrp="1"/>
          </p:cNvSpPr>
          <p:nvPr>
            <p:ph type="title"/>
          </p:nvPr>
        </p:nvSpPr>
        <p:spPr>
          <a:xfrm>
            <a:off x="6817058" y="0"/>
            <a:ext cx="2326942" cy="6858000"/>
          </a:xfrm>
        </p:spPr>
        <p:txBody>
          <a:bodyPr/>
          <a:lstStyle>
            <a:lvl1pPr algn="ctr">
              <a:defRPr sz="6600" spc="0"/>
            </a:lvl1pPr>
          </a:lstStyle>
          <a:p>
            <a:r>
              <a:rPr lang="en-US" dirty="0" smtClean="0"/>
              <a:t>Click to edit Master title style</a:t>
            </a:r>
            <a:endParaRPr lang="en-US" dirty="0"/>
          </a:p>
        </p:txBody>
      </p:sp>
    </p:spTree>
    <p:extLst>
      <p:ext uri="{BB962C8B-B14F-4D97-AF65-F5344CB8AC3E}">
        <p14:creationId xmlns:p14="http://schemas.microsoft.com/office/powerpoint/2010/main" val="1268399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038530" y="0"/>
            <a:ext cx="724469" cy="6858000"/>
          </a:xfrm>
        </p:spPr>
        <p:txBody>
          <a:bodyPr>
            <a:noAutofit/>
            <a:scene3d>
              <a:camera prst="orthographicFront"/>
              <a:lightRig rig="freezing" dir="t">
                <a:rot lat="0" lon="0" rev="5640000"/>
              </a:lightRig>
            </a:scene3d>
            <a:sp3d prstMaterial="flat">
              <a:contourClr>
                <a:schemeClr val="tx2"/>
              </a:contourClr>
            </a:sp3d>
          </a:bodyPr>
          <a:lstStyle>
            <a:lvl1pPr algn="ctr" rtl="0">
              <a:spcBef>
                <a:spcPct val="0"/>
              </a:spcBef>
              <a:buNone/>
              <a:defRPr sz="6000" b="1">
                <a:ln>
                  <a:noFill/>
                </a:ln>
                <a:solidFill>
                  <a:schemeClr val="tx2"/>
                </a:solidFill>
                <a:effectLst/>
                <a:latin typeface="+mj-lt"/>
                <a:ea typeface="+mj-ea"/>
                <a:cs typeface="+mj-cs"/>
              </a:defRPr>
            </a:lvl1pPr>
          </a:lstStyle>
          <a:p>
            <a:r>
              <a:rPr lang="en-US" dirty="0" smtClean="0"/>
              <a:t>Click to edit Master title style</a:t>
            </a:r>
            <a:endParaRPr lang="en-US" dirty="0"/>
          </a:p>
        </p:txBody>
      </p:sp>
    </p:spTree>
    <p:extLst>
      <p:ext uri="{BB962C8B-B14F-4D97-AF65-F5344CB8AC3E}">
        <p14:creationId xmlns:p14="http://schemas.microsoft.com/office/powerpoint/2010/main" val="4410768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8.xml"/><Relationship Id="rId4" Type="http://schemas.openxmlformats.org/officeDocument/2006/relationships/image" Target="../media/image2.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7938"/>
            <a:ext cx="9153525" cy="1760538"/>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satMod val="120000"/>
                  <a:alpha val="26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1524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t"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6303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38ABCE12-242A-448D-B4B7-1DA7893A03E2}" type="datetimeFigureOut">
              <a:rPr lang="en-US"/>
              <a:pPr>
                <a:defRPr/>
              </a:pPr>
              <a:t>4/6/2015</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9541040C-CE79-4CBE-AB77-69894C0B4012}" type="slidenum">
              <a:rPr lang="en-US"/>
              <a:pPr>
                <a:defRPr/>
              </a:pPr>
              <a:t>‹#›</a:t>
            </a:fld>
            <a:endParaRPr lang="en-US"/>
          </a:p>
        </p:txBody>
      </p:sp>
      <p:grpSp>
        <p:nvGrpSpPr>
          <p:cNvPr id="1033" name="Group 1"/>
          <p:cNvGrpSpPr>
            <a:grpSpLocks/>
          </p:cNvGrpSpPr>
          <p:nvPr/>
        </p:nvGrpSpPr>
        <p:grpSpPr bwMode="auto">
          <a:xfrm>
            <a:off x="-36513" y="457200"/>
            <a:ext cx="9180513" cy="9525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67" r:id="rId6"/>
    <p:sldLayoutId id="2147483774" r:id="rId7"/>
  </p:sldLayoutIdLst>
  <p:timing>
    <p:tnLst>
      <p:par>
        <p:cTn id="1" dur="indefinite" restart="never" nodeType="tmRoot"/>
      </p:par>
    </p:tnLst>
  </p:timing>
  <p:txStyles>
    <p:titleStyle>
      <a:lvl1pPr algn="l" rtl="0" eaLnBrk="0" fontAlgn="base" hangingPunct="0">
        <a:spcBef>
          <a:spcPct val="0"/>
        </a:spcBef>
        <a:spcAft>
          <a:spcPct val="0"/>
        </a:spcAft>
        <a:defRPr sz="4800" b="1" kern="1200">
          <a:solidFill>
            <a:schemeClr val="tx2"/>
          </a:solidFill>
          <a:latin typeface="+mj-lt"/>
          <a:ea typeface="+mj-ea"/>
          <a:cs typeface="+mj-cs"/>
        </a:defRPr>
      </a:lvl1pPr>
      <a:lvl2pPr algn="l" rtl="0" eaLnBrk="0" fontAlgn="base" hangingPunct="0">
        <a:spcBef>
          <a:spcPct val="0"/>
        </a:spcBef>
        <a:spcAft>
          <a:spcPct val="0"/>
        </a:spcAft>
        <a:defRPr sz="4800" b="1">
          <a:solidFill>
            <a:schemeClr val="tx2"/>
          </a:solidFill>
          <a:latin typeface="Times New Roman" pitchFamily="18" charset="0"/>
        </a:defRPr>
      </a:lvl2pPr>
      <a:lvl3pPr algn="l" rtl="0" eaLnBrk="0" fontAlgn="base" hangingPunct="0">
        <a:spcBef>
          <a:spcPct val="0"/>
        </a:spcBef>
        <a:spcAft>
          <a:spcPct val="0"/>
        </a:spcAft>
        <a:defRPr sz="4800" b="1">
          <a:solidFill>
            <a:schemeClr val="tx2"/>
          </a:solidFill>
          <a:latin typeface="Times New Roman" pitchFamily="18" charset="0"/>
        </a:defRPr>
      </a:lvl3pPr>
      <a:lvl4pPr algn="l" rtl="0" eaLnBrk="0" fontAlgn="base" hangingPunct="0">
        <a:spcBef>
          <a:spcPct val="0"/>
        </a:spcBef>
        <a:spcAft>
          <a:spcPct val="0"/>
        </a:spcAft>
        <a:defRPr sz="4800" b="1">
          <a:solidFill>
            <a:schemeClr val="tx2"/>
          </a:solidFill>
          <a:latin typeface="Times New Roman" pitchFamily="18" charset="0"/>
        </a:defRPr>
      </a:lvl4pPr>
      <a:lvl5pPr algn="l" rtl="0" eaLnBrk="0" fontAlgn="base" hangingPunct="0">
        <a:spcBef>
          <a:spcPct val="0"/>
        </a:spcBef>
        <a:spcAft>
          <a:spcPct val="0"/>
        </a:spcAft>
        <a:defRPr sz="4800" b="1">
          <a:solidFill>
            <a:schemeClr val="tx2"/>
          </a:solidFill>
          <a:latin typeface="Times New Roman" pitchFamily="18"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ts val="1200"/>
        </a:spcAft>
        <a:buClr>
          <a:srgbClr val="0BD0D9"/>
        </a:buClr>
        <a:buSzPct val="95000"/>
        <a:buFont typeface="Wingdings 2" pitchFamily="18" charset="2"/>
        <a:buChar char=""/>
        <a:defRPr sz="4000" kern="1200">
          <a:solidFill>
            <a:schemeClr val="tx1"/>
          </a:solidFill>
          <a:latin typeface="+mn-lt"/>
          <a:ea typeface="+mn-ea"/>
          <a:cs typeface="+mn-cs"/>
        </a:defRPr>
      </a:lvl1pPr>
      <a:lvl2pPr marL="639763" indent="-246063" algn="l" rtl="0" eaLnBrk="0" fontAlgn="base" hangingPunct="0">
        <a:spcBef>
          <a:spcPct val="20000"/>
        </a:spcBef>
        <a:spcAft>
          <a:spcPts val="1200"/>
        </a:spcAft>
        <a:buClr>
          <a:schemeClr val="accent1"/>
        </a:buClr>
        <a:buSzPct val="85000"/>
        <a:buFont typeface="Wingdings 2" pitchFamily="18" charset="2"/>
        <a:buChar char=""/>
        <a:defRPr sz="3200" kern="1200">
          <a:solidFill>
            <a:schemeClr val="tx1"/>
          </a:solidFill>
          <a:latin typeface="+mn-lt"/>
          <a:ea typeface="+mn-ea"/>
          <a:cs typeface="+mn-cs"/>
        </a:defRPr>
      </a:lvl2pPr>
      <a:lvl3pPr marL="914400" indent="-246063" algn="l" rtl="0" eaLnBrk="0" fontAlgn="base" hangingPunct="0">
        <a:spcBef>
          <a:spcPct val="20000"/>
        </a:spcBef>
        <a:spcAft>
          <a:spcPts val="120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ts val="120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ts val="120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rot="5400000">
            <a:off x="3686969" y="3696494"/>
            <a:ext cx="9153525" cy="1760537"/>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satMod val="120000"/>
                  <a:alpha val="26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rot="5400000">
            <a:off x="6445251" y="4144962"/>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8428038" y="0"/>
            <a:ext cx="715962" cy="6858000"/>
          </a:xfrm>
          <a:prstGeom prst="rect">
            <a:avLst/>
          </a:prstGeom>
          <a:noFill/>
          <a:ln w="9525">
            <a:noFill/>
            <a:miter lim="800000"/>
            <a:headEnd/>
            <a:tailEnd/>
          </a:ln>
        </p:spPr>
        <p:txBody>
          <a:bodyPr vert="vert" wrap="square" lIns="0" tIns="45720" rIns="0" bIns="0" numCol="1" anchor="t" anchorCtr="0" compatLnSpc="1">
            <a:prstTxWarp prst="textNoShape">
              <a:avLst/>
            </a:prstTxWarp>
          </a:bodyPr>
          <a:lstStyle/>
          <a:p>
            <a:pPr lvl="0"/>
            <a:r>
              <a:rPr lang="en-US" dirty="0" smtClean="0"/>
              <a:t>Click to edit Master title style</a:t>
            </a:r>
          </a:p>
        </p:txBody>
      </p:sp>
      <p:grpSp>
        <p:nvGrpSpPr>
          <p:cNvPr id="2053" name="Group 1"/>
          <p:cNvGrpSpPr>
            <a:grpSpLocks/>
          </p:cNvGrpSpPr>
          <p:nvPr/>
        </p:nvGrpSpPr>
        <p:grpSpPr bwMode="auto">
          <a:xfrm rot="5400000">
            <a:off x="3828256" y="4114007"/>
            <a:ext cx="9180513" cy="9525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pic>
        <p:nvPicPr>
          <p:cNvPr id="14" name="Picture 13" descr="usgs_resizable.gif"/>
          <p:cNvPicPr>
            <a:picLocks noChangeAspect="1"/>
          </p:cNvPicPr>
          <p:nvPr userDrawn="1"/>
        </p:nvPicPr>
        <p:blipFill>
          <a:blip r:embed="rId4" cstate="print">
            <a:duotone>
              <a:prstClr val="black"/>
              <a:schemeClr val="accent3">
                <a:lumMod val="60000"/>
                <a:lumOff val="40000"/>
                <a:tint val="45000"/>
                <a:satMod val="400000"/>
              </a:schemeClr>
            </a:duotone>
            <a:lum bright="-20000"/>
          </a:blip>
          <a:srcRect b="19955"/>
          <a:stretch>
            <a:fillRect/>
          </a:stretch>
        </p:blipFill>
        <p:spPr>
          <a:xfrm>
            <a:off x="235418" y="6428101"/>
            <a:ext cx="1028127" cy="274320"/>
          </a:xfrm>
          <a:prstGeom prst="rect">
            <a:avLst/>
          </a:prstGeom>
        </p:spPr>
      </p:pic>
    </p:spTree>
  </p:cSld>
  <p:clrMap bg1="lt1" tx1="dk1" bg2="lt2" tx2="dk2" accent1="accent1" accent2="accent2" accent3="accent3" accent4="accent4" accent5="accent5" accent6="accent6" hlink="hlink" folHlink="folHlink"/>
  <p:sldLayoutIdLst>
    <p:sldLayoutId id="2147483768" r:id="rId1"/>
  </p:sldLayoutIdLst>
  <p:timing>
    <p:tnLst>
      <p:par>
        <p:cTn id="1" dur="indefinite" restart="never" nodeType="tmRoot"/>
      </p:par>
    </p:tnLst>
  </p:timing>
  <p:txStyles>
    <p:titleStyle>
      <a:lvl1pPr algn="ctr" rtl="0" eaLnBrk="0" fontAlgn="base" hangingPunct="0">
        <a:spcBef>
          <a:spcPct val="0"/>
        </a:spcBef>
        <a:spcAft>
          <a:spcPct val="0"/>
        </a:spcAft>
        <a:defRPr sz="6000" b="1" kern="1200">
          <a:solidFill>
            <a:schemeClr val="tx2"/>
          </a:solidFill>
          <a:latin typeface="+mj-lt"/>
          <a:ea typeface="+mj-ea"/>
          <a:cs typeface="+mj-cs"/>
        </a:defRPr>
      </a:lvl1pPr>
      <a:lvl2pPr algn="ctr" rtl="0" eaLnBrk="0" fontAlgn="base" hangingPunct="0">
        <a:spcBef>
          <a:spcPct val="0"/>
        </a:spcBef>
        <a:spcAft>
          <a:spcPct val="0"/>
        </a:spcAft>
        <a:defRPr sz="6000" b="1">
          <a:solidFill>
            <a:schemeClr val="tx2"/>
          </a:solidFill>
          <a:latin typeface="Times New Roman" pitchFamily="18" charset="0"/>
        </a:defRPr>
      </a:lvl2pPr>
      <a:lvl3pPr algn="ctr" rtl="0" eaLnBrk="0" fontAlgn="base" hangingPunct="0">
        <a:spcBef>
          <a:spcPct val="0"/>
        </a:spcBef>
        <a:spcAft>
          <a:spcPct val="0"/>
        </a:spcAft>
        <a:defRPr sz="6000" b="1">
          <a:solidFill>
            <a:schemeClr val="tx2"/>
          </a:solidFill>
          <a:latin typeface="Times New Roman" pitchFamily="18" charset="0"/>
        </a:defRPr>
      </a:lvl3pPr>
      <a:lvl4pPr algn="ctr" rtl="0" eaLnBrk="0" fontAlgn="base" hangingPunct="0">
        <a:spcBef>
          <a:spcPct val="0"/>
        </a:spcBef>
        <a:spcAft>
          <a:spcPct val="0"/>
        </a:spcAft>
        <a:defRPr sz="6000" b="1">
          <a:solidFill>
            <a:schemeClr val="tx2"/>
          </a:solidFill>
          <a:latin typeface="Times New Roman" pitchFamily="18" charset="0"/>
        </a:defRPr>
      </a:lvl4pPr>
      <a:lvl5pPr algn="ctr" rtl="0" eaLnBrk="0" fontAlgn="base" hangingPunct="0">
        <a:spcBef>
          <a:spcPct val="0"/>
        </a:spcBef>
        <a:spcAft>
          <a:spcPct val="0"/>
        </a:spcAft>
        <a:defRPr sz="6000" b="1">
          <a:solidFill>
            <a:schemeClr val="tx2"/>
          </a:solidFill>
          <a:latin typeface="Times New Roman" pitchFamily="18" charset="0"/>
        </a:defRPr>
      </a:lvl5pPr>
      <a:lvl6pPr marL="457200" algn="l" rtl="0" eaLnBrk="1" fontAlgn="base" hangingPunct="1">
        <a:spcBef>
          <a:spcPct val="0"/>
        </a:spcBef>
        <a:spcAft>
          <a:spcPct val="0"/>
        </a:spcAft>
        <a:defRPr sz="5000">
          <a:solidFill>
            <a:schemeClr val="tx2"/>
          </a:solidFill>
          <a:latin typeface="Calibri" pitchFamily="34" charset="0"/>
        </a:defRPr>
      </a:lvl6pPr>
      <a:lvl7pPr marL="914400" algn="l" rtl="0" eaLnBrk="1" fontAlgn="base" hangingPunct="1">
        <a:spcBef>
          <a:spcPct val="0"/>
        </a:spcBef>
        <a:spcAft>
          <a:spcPct val="0"/>
        </a:spcAft>
        <a:defRPr sz="5000">
          <a:solidFill>
            <a:schemeClr val="tx2"/>
          </a:solidFill>
          <a:latin typeface="Calibri" pitchFamily="34" charset="0"/>
        </a:defRPr>
      </a:lvl7pPr>
      <a:lvl8pPr marL="1371600" algn="l" rtl="0" eaLnBrk="1" fontAlgn="base" hangingPunct="1">
        <a:spcBef>
          <a:spcPct val="0"/>
        </a:spcBef>
        <a:spcAft>
          <a:spcPct val="0"/>
        </a:spcAft>
        <a:defRPr sz="5000">
          <a:solidFill>
            <a:schemeClr val="tx2"/>
          </a:solidFill>
          <a:latin typeface="Calibri" pitchFamily="34" charset="0"/>
        </a:defRPr>
      </a:lvl8pPr>
      <a:lvl9pPr marL="1828800" algn="l" rtl="0" eaLnBrk="1" fontAlgn="base" hangingPunct="1">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ts val="1200"/>
        </a:spcAft>
        <a:buClr>
          <a:srgbClr val="0BD0D9"/>
        </a:buClr>
        <a:buSzPct val="95000"/>
        <a:buFont typeface="Wingdings 2" pitchFamily="18" charset="2"/>
        <a:buChar char=""/>
        <a:defRPr sz="4000" kern="1200">
          <a:solidFill>
            <a:schemeClr val="tx1"/>
          </a:solidFill>
          <a:latin typeface="+mn-lt"/>
          <a:ea typeface="+mn-ea"/>
          <a:cs typeface="+mn-cs"/>
        </a:defRPr>
      </a:lvl1pPr>
      <a:lvl2pPr marL="639763" indent="-246063" algn="l" rtl="0" eaLnBrk="0" fontAlgn="base" hangingPunct="0">
        <a:spcBef>
          <a:spcPct val="20000"/>
        </a:spcBef>
        <a:spcAft>
          <a:spcPts val="1200"/>
        </a:spcAft>
        <a:buClr>
          <a:schemeClr val="accent1"/>
        </a:buClr>
        <a:buSzPct val="85000"/>
        <a:buFont typeface="Wingdings 2" pitchFamily="18" charset="2"/>
        <a:buChar char=""/>
        <a:defRPr sz="3200" kern="1200">
          <a:solidFill>
            <a:schemeClr val="tx1"/>
          </a:solidFill>
          <a:latin typeface="+mn-lt"/>
          <a:ea typeface="+mn-ea"/>
          <a:cs typeface="+mn-cs"/>
        </a:defRPr>
      </a:lvl2pPr>
      <a:lvl3pPr marL="914400" indent="-246063" algn="l" rtl="0" eaLnBrk="0" fontAlgn="base" hangingPunct="0">
        <a:spcBef>
          <a:spcPct val="20000"/>
        </a:spcBef>
        <a:spcAft>
          <a:spcPts val="120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ts val="120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ts val="120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300251" y="143307"/>
            <a:ext cx="8679976" cy="1535368"/>
          </a:xfrm>
          <a:ln>
            <a:miter lim="800000"/>
            <a:headEnd/>
            <a:tailEnd/>
          </a:ln>
          <a:extLst/>
        </p:spPr>
        <p:txBody>
          <a:bodyPr>
            <a:normAutofit fontScale="90000"/>
          </a:bodyPr>
          <a:lstStyle/>
          <a:p>
            <a:pPr algn="ctr">
              <a:defRPr/>
            </a:pPr>
            <a:r>
              <a:rPr lang="en-US" sz="4000" dirty="0" smtClean="0">
                <a:solidFill>
                  <a:srgbClr val="92D050"/>
                </a:solidFill>
                <a:latin typeface="+mj-lt"/>
              </a:rPr>
              <a:t>Development of a Hydro/Meteorological Data Management System</a:t>
            </a:r>
            <a:br>
              <a:rPr lang="en-US" sz="4000" dirty="0" smtClean="0">
                <a:solidFill>
                  <a:srgbClr val="92D050"/>
                </a:solidFill>
                <a:latin typeface="+mj-lt"/>
              </a:rPr>
            </a:br>
            <a:r>
              <a:rPr lang="en-US" sz="3100" i="1" dirty="0" smtClean="0">
                <a:solidFill>
                  <a:srgbClr val="92D050"/>
                </a:solidFill>
                <a:latin typeface="+mj-lt"/>
              </a:rPr>
              <a:t>For improved water management </a:t>
            </a:r>
            <a:r>
              <a:rPr lang="en-US" sz="3100" i="1" dirty="0" smtClean="0">
                <a:solidFill>
                  <a:schemeClr val="accent2">
                    <a:lumMod val="20000"/>
                    <a:lumOff val="80000"/>
                  </a:schemeClr>
                </a:solidFill>
                <a:latin typeface="+mj-lt"/>
              </a:rPr>
              <a:t/>
            </a:r>
            <a:br>
              <a:rPr lang="en-US" sz="3100" i="1" dirty="0" smtClean="0">
                <a:solidFill>
                  <a:schemeClr val="accent2">
                    <a:lumMod val="20000"/>
                    <a:lumOff val="80000"/>
                  </a:schemeClr>
                </a:solidFill>
                <a:latin typeface="+mj-lt"/>
              </a:rPr>
            </a:br>
            <a:r>
              <a:rPr lang="en-US" i="1" dirty="0" smtClean="0">
                <a:solidFill>
                  <a:schemeClr val="accent2">
                    <a:lumMod val="20000"/>
                    <a:lumOff val="80000"/>
                  </a:schemeClr>
                </a:solidFill>
                <a:latin typeface="+mj-lt"/>
              </a:rPr>
              <a:t/>
            </a:r>
            <a:br>
              <a:rPr lang="en-US" i="1" dirty="0" smtClean="0">
                <a:solidFill>
                  <a:schemeClr val="accent2">
                    <a:lumMod val="20000"/>
                    <a:lumOff val="80000"/>
                  </a:schemeClr>
                </a:solidFill>
                <a:latin typeface="+mj-lt"/>
              </a:rPr>
            </a:br>
            <a:r>
              <a:rPr lang="en-US" i="1" dirty="0" smtClean="0">
                <a:solidFill>
                  <a:schemeClr val="accent2">
                    <a:lumMod val="20000"/>
                    <a:lumOff val="80000"/>
                  </a:schemeClr>
                </a:solidFill>
                <a:latin typeface="+mj-lt"/>
              </a:rPr>
              <a:t/>
            </a:r>
            <a:br>
              <a:rPr lang="en-US" i="1" dirty="0" smtClean="0">
                <a:solidFill>
                  <a:schemeClr val="accent2">
                    <a:lumMod val="20000"/>
                    <a:lumOff val="80000"/>
                  </a:schemeClr>
                </a:solidFill>
                <a:latin typeface="+mj-lt"/>
              </a:rPr>
            </a:br>
            <a:r>
              <a:rPr lang="en-US" i="1" dirty="0" smtClean="0">
                <a:solidFill>
                  <a:schemeClr val="accent2">
                    <a:lumMod val="20000"/>
                    <a:lumOff val="80000"/>
                  </a:schemeClr>
                </a:solidFill>
                <a:latin typeface="+mj-lt"/>
              </a:rPr>
              <a:t/>
            </a:r>
            <a:br>
              <a:rPr lang="en-US" i="1" dirty="0" smtClean="0">
                <a:solidFill>
                  <a:schemeClr val="accent2">
                    <a:lumMod val="20000"/>
                    <a:lumOff val="80000"/>
                  </a:schemeClr>
                </a:solidFill>
                <a:latin typeface="+mj-lt"/>
              </a:rPr>
            </a:br>
            <a:r>
              <a:rPr lang="en-US" i="1" dirty="0" smtClean="0">
                <a:solidFill>
                  <a:schemeClr val="accent2">
                    <a:lumMod val="20000"/>
                    <a:lumOff val="80000"/>
                  </a:schemeClr>
                </a:solidFill>
                <a:latin typeface="+mj-lt"/>
              </a:rPr>
              <a:t/>
            </a:r>
            <a:br>
              <a:rPr lang="en-US" i="1" dirty="0" smtClean="0">
                <a:solidFill>
                  <a:schemeClr val="accent2">
                    <a:lumMod val="20000"/>
                    <a:lumOff val="80000"/>
                  </a:schemeClr>
                </a:solidFill>
                <a:latin typeface="+mj-lt"/>
              </a:rPr>
            </a:br>
            <a:r>
              <a:rPr lang="en-US" i="1" dirty="0" smtClean="0">
                <a:solidFill>
                  <a:schemeClr val="accent2">
                    <a:lumMod val="20000"/>
                    <a:lumOff val="80000"/>
                  </a:schemeClr>
                </a:solidFill>
                <a:latin typeface="+mj-lt"/>
              </a:rPr>
              <a:t/>
            </a:r>
            <a:br>
              <a:rPr lang="en-US" i="1" dirty="0" smtClean="0">
                <a:solidFill>
                  <a:schemeClr val="accent2">
                    <a:lumMod val="20000"/>
                    <a:lumOff val="80000"/>
                  </a:schemeClr>
                </a:solidFill>
                <a:latin typeface="+mj-lt"/>
              </a:rPr>
            </a:br>
            <a:r>
              <a:rPr lang="en-US" i="1" dirty="0" smtClean="0">
                <a:solidFill>
                  <a:schemeClr val="accent2">
                    <a:lumMod val="20000"/>
                    <a:lumOff val="80000"/>
                  </a:schemeClr>
                </a:solidFill>
                <a:latin typeface="+mj-lt"/>
              </a:rPr>
              <a:t/>
            </a:r>
            <a:br>
              <a:rPr lang="en-US" i="1" dirty="0" smtClean="0">
                <a:solidFill>
                  <a:schemeClr val="accent2">
                    <a:lumMod val="20000"/>
                    <a:lumOff val="80000"/>
                  </a:schemeClr>
                </a:solidFill>
                <a:latin typeface="+mj-lt"/>
              </a:rPr>
            </a:br>
            <a:r>
              <a:rPr lang="en-US" dirty="0" smtClean="0"/>
              <a:t/>
            </a:r>
            <a:br>
              <a:rPr lang="en-US" dirty="0" smtClean="0"/>
            </a:br>
            <a:r>
              <a:rPr lang="en-US" dirty="0" smtClean="0"/>
              <a:t/>
            </a:r>
            <a:br>
              <a:rPr lang="en-US" dirty="0" smtClean="0"/>
            </a:br>
            <a:r>
              <a:rPr lang="en-GB" dirty="0" smtClean="0"/>
              <a:t/>
            </a:r>
            <a:br>
              <a:rPr lang="en-GB" dirty="0" smtClean="0"/>
            </a:br>
            <a:r>
              <a:rPr lang="en-US" dirty="0" smtClean="0"/>
              <a:t/>
            </a:r>
            <a:br>
              <a:rPr lang="en-US" dirty="0" smtClean="0"/>
            </a:br>
            <a:r>
              <a:rPr lang="en-US" dirty="0" smtClean="0"/>
              <a:t/>
            </a:r>
            <a:br>
              <a:rPr lang="en-US" dirty="0" smtClean="0"/>
            </a:br>
            <a:endParaRPr lang="en-US" dirty="0" smtClean="0"/>
          </a:p>
        </p:txBody>
      </p:sp>
      <p:sp>
        <p:nvSpPr>
          <p:cNvPr id="2" name="Content Placeholder 1"/>
          <p:cNvSpPr>
            <a:spLocks noGrp="1"/>
          </p:cNvSpPr>
          <p:nvPr>
            <p:ph type="subTitle" idx="1"/>
          </p:nvPr>
        </p:nvSpPr>
        <p:spPr>
          <a:xfrm>
            <a:off x="915533" y="1897040"/>
            <a:ext cx="6931932" cy="4258100"/>
          </a:xfrm>
        </p:spPr>
        <p:txBody>
          <a:bodyPr/>
          <a:lstStyle/>
          <a:p>
            <a:pPr>
              <a:buNone/>
            </a:pPr>
            <a:r>
              <a:rPr lang="en-US" sz="2800" dirty="0">
                <a:solidFill>
                  <a:schemeClr val="tx1"/>
                </a:solidFill>
              </a:rPr>
              <a:t>Objectives</a:t>
            </a:r>
            <a:br>
              <a:rPr lang="en-US" sz="2800" dirty="0">
                <a:solidFill>
                  <a:schemeClr val="tx1"/>
                </a:solidFill>
              </a:rPr>
            </a:br>
            <a:r>
              <a:rPr lang="en-US" dirty="0">
                <a:solidFill>
                  <a:schemeClr val="tx1"/>
                </a:solidFill>
              </a:rPr>
              <a:t>Establish a hydrological Data Management System (DMS) comprised </a:t>
            </a:r>
            <a:r>
              <a:rPr lang="en-US" dirty="0" smtClean="0">
                <a:solidFill>
                  <a:schemeClr val="tx1"/>
                </a:solidFill>
              </a:rPr>
              <a:t>of:</a:t>
            </a:r>
          </a:p>
          <a:p>
            <a:pPr marL="457200" indent="-457200"/>
            <a:r>
              <a:rPr lang="en-US" sz="2800" dirty="0">
                <a:solidFill>
                  <a:schemeClr val="tx1"/>
                </a:solidFill>
              </a:rPr>
              <a:t>C</a:t>
            </a:r>
            <a:r>
              <a:rPr lang="en-US" sz="2800" dirty="0" smtClean="0">
                <a:solidFill>
                  <a:schemeClr val="tx1"/>
                </a:solidFill>
              </a:rPr>
              <a:t>omprehensive </a:t>
            </a:r>
            <a:r>
              <a:rPr lang="en-US" sz="2800" dirty="0">
                <a:solidFill>
                  <a:schemeClr val="tx1"/>
                </a:solidFill>
              </a:rPr>
              <a:t>hydrological and meteorological </a:t>
            </a:r>
            <a:r>
              <a:rPr lang="en-US" sz="2800" dirty="0" smtClean="0">
                <a:solidFill>
                  <a:schemeClr val="tx1"/>
                </a:solidFill>
              </a:rPr>
              <a:t>database </a:t>
            </a:r>
          </a:p>
          <a:p>
            <a:pPr marL="457200" indent="-457200"/>
            <a:r>
              <a:rPr lang="en-US" sz="2800" dirty="0">
                <a:solidFill>
                  <a:schemeClr val="tx1"/>
                </a:solidFill>
              </a:rPr>
              <a:t>A</a:t>
            </a:r>
            <a:r>
              <a:rPr lang="en-US" sz="2800" dirty="0" smtClean="0">
                <a:solidFill>
                  <a:schemeClr val="tx1"/>
                </a:solidFill>
              </a:rPr>
              <a:t>nalytical </a:t>
            </a:r>
            <a:r>
              <a:rPr lang="en-US" sz="2800" dirty="0">
                <a:solidFill>
                  <a:schemeClr val="tx1"/>
                </a:solidFill>
              </a:rPr>
              <a:t>tools for computing and analyzing </a:t>
            </a:r>
            <a:r>
              <a:rPr lang="en-US" sz="2800" dirty="0" smtClean="0">
                <a:solidFill>
                  <a:schemeClr val="tx1"/>
                </a:solidFill>
              </a:rPr>
              <a:t>data </a:t>
            </a:r>
          </a:p>
          <a:p>
            <a:pPr marL="457200" indent="-457200"/>
            <a:r>
              <a:rPr lang="en-US" sz="2800" dirty="0">
                <a:solidFill>
                  <a:schemeClr val="tx1"/>
                </a:solidFill>
              </a:rPr>
              <a:t>W</a:t>
            </a:r>
            <a:r>
              <a:rPr lang="en-US" sz="2800" dirty="0" smtClean="0">
                <a:solidFill>
                  <a:schemeClr val="tx1"/>
                </a:solidFill>
              </a:rPr>
              <a:t>eb-based </a:t>
            </a:r>
            <a:r>
              <a:rPr lang="en-US" sz="2800" dirty="0">
                <a:solidFill>
                  <a:schemeClr val="tx1"/>
                </a:solidFill>
              </a:rPr>
              <a:t>data distribution system. </a:t>
            </a:r>
            <a:r>
              <a:rPr lang="en-US" sz="2800" i="1" dirty="0">
                <a:solidFill>
                  <a:schemeClr val="tx1"/>
                </a:solidFill>
              </a:rPr>
              <a:t/>
            </a:r>
            <a:br>
              <a:rPr lang="en-US" sz="2800" i="1" dirty="0">
                <a:solidFill>
                  <a:schemeClr val="tx1"/>
                </a:solidFill>
              </a:rPr>
            </a:br>
            <a:endParaRPr lang="en-US"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1676400"/>
            <a:ext cx="8229600" cy="4389438"/>
          </a:xfrm>
        </p:spPr>
        <p:txBody>
          <a:bodyPr/>
          <a:lstStyle/>
          <a:p>
            <a:pPr>
              <a:spcBef>
                <a:spcPct val="0"/>
              </a:spcBef>
              <a:buFont typeface="Wingdings 2" pitchFamily="18" charset="2"/>
              <a:buNone/>
            </a:pPr>
            <a:r>
              <a:rPr lang="en-US" altLang="en-US" sz="3600" dirty="0" smtClean="0"/>
              <a:t>Access to data is needed by </a:t>
            </a:r>
            <a:br>
              <a:rPr lang="en-US" altLang="en-US" sz="3600" dirty="0" smtClean="0"/>
            </a:br>
            <a:r>
              <a:rPr lang="en-US" altLang="en-US" sz="3600" dirty="0" smtClean="0"/>
              <a:t>- Water resource managers</a:t>
            </a:r>
            <a:br>
              <a:rPr lang="en-US" altLang="en-US" sz="3600" dirty="0" smtClean="0"/>
            </a:br>
            <a:r>
              <a:rPr lang="en-US" altLang="en-US" sz="3600" dirty="0" smtClean="0"/>
              <a:t>- Irrigators</a:t>
            </a:r>
            <a:br>
              <a:rPr lang="en-US" altLang="en-US" sz="3600" dirty="0" smtClean="0"/>
            </a:br>
            <a:r>
              <a:rPr lang="en-US" altLang="en-US" sz="3600" dirty="0" smtClean="0"/>
              <a:t>- Public water supply managers</a:t>
            </a:r>
            <a:br>
              <a:rPr lang="en-US" altLang="en-US" sz="3600" dirty="0" smtClean="0"/>
            </a:br>
            <a:r>
              <a:rPr lang="en-US" altLang="en-US" sz="3600" dirty="0" smtClean="0"/>
              <a:t>- Hydroelectric facility managers</a:t>
            </a:r>
            <a:br>
              <a:rPr lang="en-US" altLang="en-US" sz="3600" dirty="0" smtClean="0"/>
            </a:br>
            <a:r>
              <a:rPr lang="en-US" altLang="en-US" sz="3600" dirty="0" smtClean="0"/>
              <a:t>- Emergency managers</a:t>
            </a:r>
            <a:br>
              <a:rPr lang="en-US" altLang="en-US" sz="3600" dirty="0" smtClean="0"/>
            </a:br>
            <a:r>
              <a:rPr lang="en-US" altLang="en-US" sz="3600" dirty="0" smtClean="0"/>
              <a:t>- Public</a:t>
            </a:r>
          </a:p>
          <a:p>
            <a:pPr>
              <a:spcBef>
                <a:spcPct val="0"/>
              </a:spcBef>
            </a:pPr>
            <a:endParaRPr lang="en-US" altLang="en-US" sz="3600" dirty="0" smtClean="0"/>
          </a:p>
        </p:txBody>
      </p:sp>
      <p:sp>
        <p:nvSpPr>
          <p:cNvPr id="18435" name="Title 2"/>
          <p:cNvSpPr>
            <a:spLocks noGrp="1"/>
          </p:cNvSpPr>
          <p:nvPr>
            <p:ph type="title"/>
          </p:nvPr>
        </p:nvSpPr>
        <p:spPr/>
        <p:txBody>
          <a:bodyPr/>
          <a:lstStyle/>
          <a:p>
            <a:r>
              <a:rPr lang="en-US" altLang="en-US" dirty="0" smtClean="0">
                <a:solidFill>
                  <a:srgbClr val="92D050"/>
                </a:solidFill>
              </a:rPr>
              <a:t>Data Access (continued)</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484495" y="2331492"/>
            <a:ext cx="8229600" cy="2745475"/>
          </a:xfrm>
        </p:spPr>
        <p:txBody>
          <a:bodyPr/>
          <a:lstStyle/>
          <a:p>
            <a:pPr>
              <a:spcBef>
                <a:spcPct val="0"/>
              </a:spcBef>
            </a:pPr>
            <a:r>
              <a:rPr lang="en-US" altLang="en-US" sz="3600" dirty="0" smtClean="0"/>
              <a:t>This question merits careful consideration.</a:t>
            </a:r>
          </a:p>
          <a:p>
            <a:pPr>
              <a:spcBef>
                <a:spcPct val="0"/>
              </a:spcBef>
            </a:pPr>
            <a:r>
              <a:rPr lang="en-US" altLang="en-US" sz="3600" dirty="0" smtClean="0"/>
              <a:t> Once you decide on a </a:t>
            </a:r>
            <a:r>
              <a:rPr lang="en-US" altLang="en-US" sz="3600" smtClean="0"/>
              <a:t>path it </a:t>
            </a:r>
            <a:r>
              <a:rPr lang="en-US" altLang="en-US" sz="3600" dirty="0" smtClean="0"/>
              <a:t>can be difficult and costly to turn back.</a:t>
            </a:r>
          </a:p>
        </p:txBody>
      </p:sp>
      <p:sp>
        <p:nvSpPr>
          <p:cNvPr id="19459" name="Title 2"/>
          <p:cNvSpPr>
            <a:spLocks noGrp="1"/>
          </p:cNvSpPr>
          <p:nvPr>
            <p:ph type="title"/>
          </p:nvPr>
        </p:nvSpPr>
        <p:spPr/>
        <p:txBody>
          <a:bodyPr/>
          <a:lstStyle/>
          <a:p>
            <a:pPr algn="ctr"/>
            <a:r>
              <a:rPr lang="en-US" altLang="en-US" dirty="0" smtClean="0">
                <a:solidFill>
                  <a:srgbClr val="92D050"/>
                </a:solidFill>
              </a:rPr>
              <a:t>In-house or Off-the-Shelf Software</a:t>
            </a:r>
          </a:p>
        </p:txBody>
      </p:sp>
    </p:spTree>
    <p:extLst>
      <p:ext uri="{BB962C8B-B14F-4D97-AF65-F5344CB8AC3E}">
        <p14:creationId xmlns:p14="http://schemas.microsoft.com/office/powerpoint/2010/main" val="11719641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457200" y="1676400"/>
            <a:ext cx="8229600" cy="4389438"/>
          </a:xfrm>
        </p:spPr>
        <p:txBody>
          <a:bodyPr/>
          <a:lstStyle/>
          <a:p>
            <a:pPr>
              <a:spcBef>
                <a:spcPct val="0"/>
              </a:spcBef>
            </a:pPr>
            <a:r>
              <a:rPr lang="en-US" altLang="en-US" sz="2800" dirty="0" smtClean="0"/>
              <a:t>Pros</a:t>
            </a:r>
          </a:p>
          <a:p>
            <a:pPr lvl="1">
              <a:spcBef>
                <a:spcPct val="0"/>
              </a:spcBef>
            </a:pPr>
            <a:r>
              <a:rPr lang="en-US" altLang="en-US" sz="2800" dirty="0" smtClean="0"/>
              <a:t>Better understanding of your internal corporate needs and objectives</a:t>
            </a:r>
          </a:p>
          <a:p>
            <a:pPr lvl="1">
              <a:spcBef>
                <a:spcPct val="0"/>
              </a:spcBef>
            </a:pPr>
            <a:r>
              <a:rPr lang="en-US" altLang="en-US" sz="2800" dirty="0" smtClean="0"/>
              <a:t>Open source code rather than proprietary</a:t>
            </a:r>
          </a:p>
          <a:p>
            <a:pPr>
              <a:spcBef>
                <a:spcPct val="0"/>
              </a:spcBef>
            </a:pPr>
            <a:r>
              <a:rPr lang="en-US" altLang="en-US" sz="2800" dirty="0" smtClean="0"/>
              <a:t>Cons</a:t>
            </a:r>
          </a:p>
          <a:p>
            <a:pPr lvl="1">
              <a:spcBef>
                <a:spcPct val="0"/>
              </a:spcBef>
            </a:pPr>
            <a:r>
              <a:rPr lang="en-US" altLang="en-US" sz="2800" dirty="0" smtClean="0"/>
              <a:t>Generally more costly in the end</a:t>
            </a:r>
          </a:p>
          <a:p>
            <a:pPr lvl="1">
              <a:spcBef>
                <a:spcPct val="0"/>
              </a:spcBef>
            </a:pPr>
            <a:r>
              <a:rPr lang="en-US" altLang="en-US" sz="2800" dirty="0" smtClean="0"/>
              <a:t>Committing staff away from your core-competency which is water not programming</a:t>
            </a:r>
          </a:p>
        </p:txBody>
      </p:sp>
      <p:sp>
        <p:nvSpPr>
          <p:cNvPr id="19459" name="Title 2"/>
          <p:cNvSpPr>
            <a:spLocks noGrp="1"/>
          </p:cNvSpPr>
          <p:nvPr>
            <p:ph type="title"/>
          </p:nvPr>
        </p:nvSpPr>
        <p:spPr/>
        <p:txBody>
          <a:bodyPr/>
          <a:lstStyle/>
          <a:p>
            <a:pPr algn="ctr"/>
            <a:r>
              <a:rPr lang="en-US" altLang="en-US" dirty="0" smtClean="0">
                <a:solidFill>
                  <a:srgbClr val="92D050"/>
                </a:solidFill>
              </a:rPr>
              <a:t>In-house Software</a:t>
            </a:r>
          </a:p>
        </p:txBody>
      </p:sp>
    </p:spTree>
    <p:extLst>
      <p:ext uri="{BB962C8B-B14F-4D97-AF65-F5344CB8AC3E}">
        <p14:creationId xmlns:p14="http://schemas.microsoft.com/office/powerpoint/2010/main" val="332977014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457200" y="1676400"/>
            <a:ext cx="8229600" cy="4389438"/>
          </a:xfrm>
        </p:spPr>
        <p:txBody>
          <a:bodyPr/>
          <a:lstStyle/>
          <a:p>
            <a:pPr>
              <a:spcBef>
                <a:spcPct val="0"/>
              </a:spcBef>
            </a:pPr>
            <a:r>
              <a:rPr lang="en-US" altLang="en-US" sz="2800" dirty="0" smtClean="0"/>
              <a:t>Pros</a:t>
            </a:r>
          </a:p>
          <a:p>
            <a:pPr lvl="1">
              <a:spcBef>
                <a:spcPct val="0"/>
              </a:spcBef>
            </a:pPr>
            <a:r>
              <a:rPr lang="en-US" altLang="en-US" sz="2800" dirty="0" smtClean="0"/>
              <a:t>Software developers have well-qualified programmers and maintain the latest tools.</a:t>
            </a:r>
          </a:p>
          <a:p>
            <a:pPr lvl="1">
              <a:spcBef>
                <a:spcPct val="0"/>
              </a:spcBef>
            </a:pPr>
            <a:r>
              <a:rPr lang="en-US" altLang="en-US" sz="2800" dirty="0" smtClean="0"/>
              <a:t>Competition with other vendors results in constant improvements and lower costs.</a:t>
            </a:r>
          </a:p>
          <a:p>
            <a:pPr>
              <a:spcBef>
                <a:spcPct val="0"/>
              </a:spcBef>
            </a:pPr>
            <a:r>
              <a:rPr lang="en-US" altLang="en-US" sz="2800" dirty="0" smtClean="0"/>
              <a:t>Cons</a:t>
            </a:r>
          </a:p>
          <a:p>
            <a:pPr lvl="1">
              <a:spcBef>
                <a:spcPct val="0"/>
              </a:spcBef>
            </a:pPr>
            <a:r>
              <a:rPr lang="en-US" altLang="en-US" sz="2800" dirty="0" smtClean="0"/>
              <a:t>Custom changes or upgrades can be time consuming and costly</a:t>
            </a:r>
          </a:p>
        </p:txBody>
      </p:sp>
      <p:sp>
        <p:nvSpPr>
          <p:cNvPr id="19459" name="Title 2"/>
          <p:cNvSpPr>
            <a:spLocks noGrp="1"/>
          </p:cNvSpPr>
          <p:nvPr>
            <p:ph type="title"/>
          </p:nvPr>
        </p:nvSpPr>
        <p:spPr/>
        <p:txBody>
          <a:bodyPr/>
          <a:lstStyle/>
          <a:p>
            <a:pPr algn="ctr"/>
            <a:r>
              <a:rPr lang="en-US" altLang="en-US" dirty="0" smtClean="0">
                <a:solidFill>
                  <a:srgbClr val="92D050"/>
                </a:solidFill>
              </a:rPr>
              <a:t>Off-the Shelf</a:t>
            </a:r>
          </a:p>
        </p:txBody>
      </p:sp>
    </p:spTree>
    <p:extLst>
      <p:ext uri="{BB962C8B-B14F-4D97-AF65-F5344CB8AC3E}">
        <p14:creationId xmlns:p14="http://schemas.microsoft.com/office/powerpoint/2010/main" val="1788946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457200" y="1676400"/>
            <a:ext cx="8229600" cy="4389438"/>
          </a:xfrm>
        </p:spPr>
        <p:txBody>
          <a:bodyPr/>
          <a:lstStyle/>
          <a:p>
            <a:pPr>
              <a:spcBef>
                <a:spcPct val="0"/>
              </a:spcBef>
            </a:pPr>
            <a:r>
              <a:rPr lang="en-US" altLang="en-US" sz="3200" dirty="0" smtClean="0"/>
              <a:t>Continuing interaction between the software developer (in-house or vendor) and your personnel will be critical.</a:t>
            </a:r>
          </a:p>
          <a:p>
            <a:pPr>
              <a:spcBef>
                <a:spcPct val="0"/>
              </a:spcBef>
            </a:pPr>
            <a:r>
              <a:rPr lang="en-US" altLang="en-US" sz="3200" dirty="0" smtClean="0"/>
              <a:t>If off-the-shelf (OTS) software is purchased make sure and carefully specify technical support requirements that meet your needs rather than agreeing to their stated policy.</a:t>
            </a:r>
          </a:p>
          <a:p>
            <a:pPr marL="0" indent="0">
              <a:spcBef>
                <a:spcPct val="0"/>
              </a:spcBef>
              <a:buNone/>
            </a:pPr>
            <a:endParaRPr lang="en-US" altLang="en-US" sz="3200" dirty="0" smtClean="0"/>
          </a:p>
        </p:txBody>
      </p:sp>
      <p:sp>
        <p:nvSpPr>
          <p:cNvPr id="19459" name="Title 2"/>
          <p:cNvSpPr>
            <a:spLocks noGrp="1"/>
          </p:cNvSpPr>
          <p:nvPr>
            <p:ph type="title"/>
          </p:nvPr>
        </p:nvSpPr>
        <p:spPr/>
        <p:txBody>
          <a:bodyPr/>
          <a:lstStyle/>
          <a:p>
            <a:pPr algn="ctr"/>
            <a:r>
              <a:rPr lang="en-US" altLang="en-US" dirty="0">
                <a:solidFill>
                  <a:srgbClr val="92D050"/>
                </a:solidFill>
              </a:rPr>
              <a:t>Technical support </a:t>
            </a:r>
            <a:endParaRPr lang="en-US" altLang="en-US" dirty="0" smtClean="0">
              <a:solidFill>
                <a:srgbClr val="92D05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Content Placeholder 1"/>
          <p:cNvSpPr>
            <a:spLocks noGrp="1"/>
          </p:cNvSpPr>
          <p:nvPr>
            <p:ph idx="1"/>
          </p:nvPr>
        </p:nvSpPr>
        <p:spPr>
          <a:xfrm>
            <a:off x="457200" y="1676400"/>
            <a:ext cx="8229600" cy="4389438"/>
          </a:xfrm>
        </p:spPr>
        <p:txBody>
          <a:bodyPr/>
          <a:lstStyle/>
          <a:p>
            <a:pPr>
              <a:spcBef>
                <a:spcPct val="0"/>
              </a:spcBef>
            </a:pPr>
            <a:r>
              <a:rPr lang="en-US" altLang="en-US" sz="3200" dirty="0" smtClean="0"/>
              <a:t>Regardless of whether the decision is made to use in-house or off-the-shelf software, it is </a:t>
            </a:r>
            <a:r>
              <a:rPr lang="en-US" altLang="en-US" sz="3200" u="sng" dirty="0" smtClean="0"/>
              <a:t>critical that the software is up and running and staff are trained to use it early in the HIS </a:t>
            </a:r>
            <a:r>
              <a:rPr lang="en-US" altLang="en-US" sz="3200" u="sng" smtClean="0"/>
              <a:t>development process</a:t>
            </a:r>
            <a:r>
              <a:rPr lang="en-US" altLang="en-US" sz="3200" smtClean="0"/>
              <a:t>.</a:t>
            </a:r>
            <a:endParaRPr lang="en-US" altLang="en-US" sz="3200" dirty="0" smtClean="0"/>
          </a:p>
          <a:p>
            <a:pPr marL="0" indent="0">
              <a:spcBef>
                <a:spcPct val="0"/>
              </a:spcBef>
              <a:buNone/>
            </a:pPr>
            <a:endParaRPr lang="en-US" altLang="en-US" sz="3200" dirty="0" smtClean="0"/>
          </a:p>
        </p:txBody>
      </p:sp>
      <p:sp>
        <p:nvSpPr>
          <p:cNvPr id="19459" name="Title 2"/>
          <p:cNvSpPr>
            <a:spLocks noGrp="1"/>
          </p:cNvSpPr>
          <p:nvPr>
            <p:ph type="title"/>
          </p:nvPr>
        </p:nvSpPr>
        <p:spPr/>
        <p:txBody>
          <a:bodyPr/>
          <a:lstStyle/>
          <a:p>
            <a:pPr algn="ctr"/>
            <a:r>
              <a:rPr lang="en-US" altLang="en-US" dirty="0" smtClean="0">
                <a:solidFill>
                  <a:srgbClr val="92D050"/>
                </a:solidFill>
              </a:rPr>
              <a:t>Data Management System</a:t>
            </a:r>
          </a:p>
        </p:txBody>
      </p:sp>
    </p:spTree>
    <p:extLst>
      <p:ext uri="{BB962C8B-B14F-4D97-AF65-F5344CB8AC3E}">
        <p14:creationId xmlns:p14="http://schemas.microsoft.com/office/powerpoint/2010/main" val="41183933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9" name="Title 2"/>
          <p:cNvSpPr>
            <a:spLocks noGrp="1"/>
          </p:cNvSpPr>
          <p:nvPr>
            <p:ph type="title"/>
          </p:nvPr>
        </p:nvSpPr>
        <p:spPr>
          <a:xfrm>
            <a:off x="498143" y="1981200"/>
            <a:ext cx="8229600" cy="1143000"/>
          </a:xfrm>
        </p:spPr>
        <p:txBody>
          <a:bodyPr/>
          <a:lstStyle/>
          <a:p>
            <a:pPr algn="ctr"/>
            <a:r>
              <a:rPr lang="en-US" altLang="en-US" dirty="0" smtClean="0">
                <a:solidFill>
                  <a:srgbClr val="92D050"/>
                </a:solidFill>
              </a:rPr>
              <a:t>Questions or Comments?</a:t>
            </a:r>
          </a:p>
        </p:txBody>
      </p:sp>
      <p:pic>
        <p:nvPicPr>
          <p:cNvPr id="3" name="Content Placeholder 3"/>
          <p:cNvPicPr>
            <a:picLocks noGrp="1" noChangeAspect="1"/>
          </p:cNvPicPr>
          <p:nvPr>
            <p:ph sz="half" idx="1"/>
          </p:nvPr>
        </p:nvPicPr>
        <p:blipFill>
          <a:blip r:embed="rId2">
            <a:extLst>
              <a:ext uri="{28A0092B-C50C-407E-A947-70E740481C1C}">
                <a14:useLocalDpi xmlns:a14="http://schemas.microsoft.com/office/drawing/2010/main" val="0"/>
              </a:ext>
            </a:extLst>
          </a:blip>
          <a:srcRect/>
          <a:stretch>
            <a:fillRect/>
          </a:stretch>
        </p:blipFill>
        <p:spPr>
          <a:xfrm>
            <a:off x="84082" y="5793444"/>
            <a:ext cx="1090612" cy="969963"/>
          </a:xfrm>
        </p:spPr>
      </p:pic>
    </p:spTree>
    <p:extLst>
      <p:ext uri="{BB962C8B-B14F-4D97-AF65-F5344CB8AC3E}">
        <p14:creationId xmlns:p14="http://schemas.microsoft.com/office/powerpoint/2010/main" val="41145944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3"/>
          <p:cNvSpPr>
            <a:spLocks noGrp="1" noChangeArrowheads="1"/>
          </p:cNvSpPr>
          <p:nvPr>
            <p:ph idx="1"/>
          </p:nvPr>
        </p:nvSpPr>
        <p:spPr>
          <a:xfrm>
            <a:off x="500063" y="1751013"/>
            <a:ext cx="8229600" cy="3756025"/>
          </a:xfrm>
        </p:spPr>
        <p:txBody>
          <a:bodyPr/>
          <a:lstStyle/>
          <a:p>
            <a:pPr eaLnBrk="1" hangingPunct="1">
              <a:spcBef>
                <a:spcPct val="0"/>
              </a:spcBef>
            </a:pPr>
            <a:r>
              <a:rPr lang="en-US" altLang="en-US" sz="3600" smtClean="0">
                <a:solidFill>
                  <a:srgbClr val="FFFF00"/>
                </a:solidFill>
              </a:rPr>
              <a:t>Quantity of historic and real-time data</a:t>
            </a:r>
            <a:r>
              <a:rPr lang="en-US" altLang="en-US" sz="3600" smtClean="0"/>
              <a:t/>
            </a:r>
            <a:br>
              <a:rPr lang="en-US" altLang="en-US" sz="3600" smtClean="0"/>
            </a:br>
            <a:r>
              <a:rPr lang="en-US" altLang="en-US" sz="3600" smtClean="0"/>
              <a:t>	</a:t>
            </a:r>
            <a:r>
              <a:rPr lang="en-US" altLang="en-US" sz="2800" smtClean="0"/>
              <a:t>- </a:t>
            </a:r>
            <a:r>
              <a:rPr lang="en-US" altLang="en-US" sz="2800" b="1" smtClean="0"/>
              <a:t>Database</a:t>
            </a:r>
            <a:r>
              <a:rPr lang="en-US" altLang="en-US" sz="2800" smtClean="0"/>
              <a:t> needed for storage and backup </a:t>
            </a:r>
          </a:p>
          <a:p>
            <a:pPr eaLnBrk="1" hangingPunct="1">
              <a:spcBef>
                <a:spcPct val="0"/>
              </a:spcBef>
            </a:pPr>
            <a:r>
              <a:rPr lang="en-US" altLang="en-US" sz="3600" smtClean="0"/>
              <a:t>Analysis and quality assurance</a:t>
            </a:r>
            <a:br>
              <a:rPr lang="en-US" altLang="en-US" sz="3600" smtClean="0"/>
            </a:br>
            <a:r>
              <a:rPr lang="en-US" altLang="en-US" sz="3600" smtClean="0"/>
              <a:t>	</a:t>
            </a:r>
            <a:r>
              <a:rPr lang="en-US" altLang="en-US" sz="2800" smtClean="0"/>
              <a:t>- </a:t>
            </a:r>
            <a:r>
              <a:rPr lang="en-US" altLang="en-US" sz="2800" b="1" smtClean="0"/>
              <a:t>Software</a:t>
            </a:r>
            <a:r>
              <a:rPr lang="en-US" altLang="en-US" sz="2800" smtClean="0"/>
              <a:t> integrated with database</a:t>
            </a:r>
          </a:p>
          <a:p>
            <a:pPr eaLnBrk="1" hangingPunct="1">
              <a:spcBef>
                <a:spcPct val="0"/>
              </a:spcBef>
            </a:pPr>
            <a:r>
              <a:rPr lang="en-US" altLang="en-US" sz="3600" smtClean="0"/>
              <a:t>Data availability</a:t>
            </a:r>
            <a:br>
              <a:rPr lang="en-US" altLang="en-US" sz="3600" smtClean="0"/>
            </a:br>
            <a:r>
              <a:rPr lang="en-US" altLang="en-US" sz="3600" smtClean="0"/>
              <a:t>	</a:t>
            </a:r>
            <a:r>
              <a:rPr lang="en-US" altLang="en-US" sz="2800" smtClean="0"/>
              <a:t>- Maximum value comes from easy </a:t>
            </a:r>
            <a:r>
              <a:rPr lang="en-US" altLang="en-US" sz="2800" b="1" smtClean="0"/>
              <a:t>access</a:t>
            </a:r>
          </a:p>
        </p:txBody>
      </p:sp>
      <p:sp>
        <p:nvSpPr>
          <p:cNvPr id="10243" name="Rectangle 2"/>
          <p:cNvSpPr>
            <a:spLocks noGrp="1" noChangeArrowheads="1"/>
          </p:cNvSpPr>
          <p:nvPr>
            <p:ph type="title"/>
          </p:nvPr>
        </p:nvSpPr>
        <p:spPr>
          <a:xfrm>
            <a:off x="1017495" y="294352"/>
            <a:ext cx="7027862" cy="1143000"/>
          </a:xfrm>
        </p:spPr>
        <p:txBody>
          <a:bodyPr/>
          <a:lstStyle/>
          <a:p>
            <a:pPr eaLnBrk="1" hangingPunct="1"/>
            <a:r>
              <a:rPr lang="en-US" altLang="en-US" dirty="0" smtClean="0">
                <a:solidFill>
                  <a:srgbClr val="92D050"/>
                </a:solidFill>
              </a:rPr>
              <a:t>Data Management Issues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Content Placeholder 1"/>
          <p:cNvSpPr>
            <a:spLocks noGrp="1"/>
          </p:cNvSpPr>
          <p:nvPr>
            <p:ph idx="1"/>
          </p:nvPr>
        </p:nvSpPr>
        <p:spPr>
          <a:xfrm>
            <a:off x="457200" y="1676400"/>
            <a:ext cx="8229600" cy="4389438"/>
          </a:xfrm>
        </p:spPr>
        <p:txBody>
          <a:bodyPr/>
          <a:lstStyle/>
          <a:p>
            <a:pPr eaLnBrk="1" hangingPunct="1">
              <a:spcBef>
                <a:spcPct val="0"/>
              </a:spcBef>
            </a:pPr>
            <a:r>
              <a:rPr lang="en-US" altLang="en-US" sz="2400" dirty="0" smtClean="0"/>
              <a:t>These data are a </a:t>
            </a:r>
            <a:r>
              <a:rPr lang="en-US" altLang="en-US" sz="2400" u="sng" dirty="0" smtClean="0"/>
              <a:t>valuable national asset</a:t>
            </a:r>
            <a:r>
              <a:rPr lang="en-US" altLang="en-US" sz="2400" dirty="0" smtClean="0"/>
              <a:t> which are needed to take full advantage of limited water resources.</a:t>
            </a:r>
          </a:p>
          <a:p>
            <a:pPr eaLnBrk="1" hangingPunct="1">
              <a:spcBef>
                <a:spcPct val="0"/>
              </a:spcBef>
            </a:pPr>
            <a:r>
              <a:rPr lang="en-US" altLang="en-US" sz="2400" dirty="0" smtClean="0"/>
              <a:t>They need to be stored efficiently to:</a:t>
            </a:r>
            <a:br>
              <a:rPr lang="en-US" altLang="en-US" sz="2400" dirty="0" smtClean="0"/>
            </a:br>
            <a:r>
              <a:rPr lang="en-US" altLang="en-US" sz="2400" dirty="0" smtClean="0"/>
              <a:t> 1. Protect against loss</a:t>
            </a:r>
            <a:br>
              <a:rPr lang="en-US" altLang="en-US" sz="2400" dirty="0" smtClean="0"/>
            </a:br>
            <a:r>
              <a:rPr lang="en-US" altLang="en-US" sz="2400" dirty="0" smtClean="0"/>
              <a:t> 2. Be readily available for use by all</a:t>
            </a:r>
          </a:p>
          <a:p>
            <a:pPr eaLnBrk="1" hangingPunct="1">
              <a:spcBef>
                <a:spcPct val="0"/>
              </a:spcBef>
            </a:pPr>
            <a:r>
              <a:rPr lang="en-US" altLang="en-US" sz="2400" dirty="0" smtClean="0"/>
              <a:t>The Data Management System (DMS) includes a database for storage and archival of all historic, current, and future hydrological and meteorological data. In addition to  Water-quality data  (discrete and continuous)     </a:t>
            </a:r>
          </a:p>
        </p:txBody>
      </p:sp>
      <p:sp>
        <p:nvSpPr>
          <p:cNvPr id="11267" name="Title 2"/>
          <p:cNvSpPr>
            <a:spLocks noGrp="1"/>
          </p:cNvSpPr>
          <p:nvPr>
            <p:ph type="title"/>
          </p:nvPr>
        </p:nvSpPr>
        <p:spPr>
          <a:xfrm>
            <a:off x="1828800" y="238125"/>
            <a:ext cx="5210175" cy="1143000"/>
          </a:xfrm>
        </p:spPr>
        <p:txBody>
          <a:bodyPr/>
          <a:lstStyle/>
          <a:p>
            <a:pPr algn="ctr" eaLnBrk="1" hangingPunct="1"/>
            <a:r>
              <a:rPr lang="en-US" altLang="en-US" dirty="0" smtClean="0">
                <a:solidFill>
                  <a:srgbClr val="92D050"/>
                </a:solidFill>
              </a:rPr>
              <a:t>Database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a:xfrm>
            <a:off x="500063" y="1751013"/>
            <a:ext cx="8229600" cy="3756025"/>
          </a:xfrm>
        </p:spPr>
        <p:txBody>
          <a:bodyPr/>
          <a:lstStyle/>
          <a:p>
            <a:pPr eaLnBrk="1" hangingPunct="1">
              <a:spcBef>
                <a:spcPct val="0"/>
              </a:spcBef>
            </a:pPr>
            <a:r>
              <a:rPr lang="en-US" altLang="en-US" sz="3600" smtClean="0"/>
              <a:t>Quantity of historic and real-time data</a:t>
            </a:r>
            <a:br>
              <a:rPr lang="en-US" altLang="en-US" sz="3600" smtClean="0"/>
            </a:br>
            <a:r>
              <a:rPr lang="en-US" altLang="en-US" sz="3600" smtClean="0"/>
              <a:t>	</a:t>
            </a:r>
            <a:r>
              <a:rPr lang="en-US" altLang="en-US" sz="2800" smtClean="0"/>
              <a:t>- </a:t>
            </a:r>
            <a:r>
              <a:rPr lang="en-US" altLang="en-US" sz="2800" b="1" smtClean="0"/>
              <a:t>Database</a:t>
            </a:r>
            <a:r>
              <a:rPr lang="en-US" altLang="en-US" sz="2800" smtClean="0"/>
              <a:t> needed for storage and backup </a:t>
            </a:r>
          </a:p>
          <a:p>
            <a:pPr eaLnBrk="1" hangingPunct="1">
              <a:spcBef>
                <a:spcPct val="0"/>
              </a:spcBef>
            </a:pPr>
            <a:r>
              <a:rPr lang="en-US" altLang="en-US" sz="3600" smtClean="0">
                <a:solidFill>
                  <a:srgbClr val="FFFF00"/>
                </a:solidFill>
              </a:rPr>
              <a:t>Analysis and quality assurance</a:t>
            </a:r>
            <a:r>
              <a:rPr lang="en-US" altLang="en-US" sz="3600" smtClean="0"/>
              <a:t/>
            </a:r>
            <a:br>
              <a:rPr lang="en-US" altLang="en-US" sz="3600" smtClean="0"/>
            </a:br>
            <a:r>
              <a:rPr lang="en-US" altLang="en-US" sz="3600" smtClean="0"/>
              <a:t>	</a:t>
            </a:r>
            <a:r>
              <a:rPr lang="en-US" altLang="en-US" sz="2800" smtClean="0"/>
              <a:t>- </a:t>
            </a:r>
            <a:r>
              <a:rPr lang="en-US" altLang="en-US" sz="2800" b="1" smtClean="0"/>
              <a:t>Software</a:t>
            </a:r>
            <a:r>
              <a:rPr lang="en-US" altLang="en-US" sz="2800" smtClean="0"/>
              <a:t> integrated with database</a:t>
            </a:r>
          </a:p>
          <a:p>
            <a:pPr eaLnBrk="1" hangingPunct="1">
              <a:spcBef>
                <a:spcPct val="0"/>
              </a:spcBef>
            </a:pPr>
            <a:r>
              <a:rPr lang="en-US" altLang="en-US" sz="3600" smtClean="0"/>
              <a:t>Data availability</a:t>
            </a:r>
            <a:br>
              <a:rPr lang="en-US" altLang="en-US" sz="3600" smtClean="0"/>
            </a:br>
            <a:r>
              <a:rPr lang="en-US" altLang="en-US" sz="3600" smtClean="0"/>
              <a:t>	</a:t>
            </a:r>
            <a:r>
              <a:rPr lang="en-US" altLang="en-US" sz="2800" smtClean="0"/>
              <a:t>- Maximum value comes from easy </a:t>
            </a:r>
            <a:r>
              <a:rPr lang="en-US" altLang="en-US" sz="2800" b="1" smtClean="0"/>
              <a:t>access</a:t>
            </a:r>
          </a:p>
        </p:txBody>
      </p:sp>
      <p:sp>
        <p:nvSpPr>
          <p:cNvPr id="12291" name="Rectangle 2"/>
          <p:cNvSpPr>
            <a:spLocks noGrp="1" noChangeArrowheads="1"/>
          </p:cNvSpPr>
          <p:nvPr>
            <p:ph type="title"/>
          </p:nvPr>
        </p:nvSpPr>
        <p:spPr>
          <a:xfrm>
            <a:off x="1031141" y="294352"/>
            <a:ext cx="7027862" cy="1143000"/>
          </a:xfrm>
        </p:spPr>
        <p:txBody>
          <a:bodyPr/>
          <a:lstStyle/>
          <a:p>
            <a:pPr eaLnBrk="1" hangingPunct="1"/>
            <a:r>
              <a:rPr lang="en-US" altLang="en-US" dirty="0" smtClean="0">
                <a:solidFill>
                  <a:srgbClr val="92D050"/>
                </a:solidFill>
              </a:rPr>
              <a:t>Data Management Issues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algn="ctr" eaLnBrk="1" hangingPunct="1"/>
            <a:r>
              <a:rPr lang="en-US" altLang="en-US" dirty="0" smtClean="0">
                <a:solidFill>
                  <a:srgbClr val="92D050"/>
                </a:solidFill>
              </a:rPr>
              <a:t>Software</a:t>
            </a:r>
          </a:p>
        </p:txBody>
      </p:sp>
      <p:sp>
        <p:nvSpPr>
          <p:cNvPr id="13315" name="Content Placeholder 2"/>
          <p:cNvSpPr>
            <a:spLocks noGrp="1"/>
          </p:cNvSpPr>
          <p:nvPr>
            <p:ph idx="1"/>
          </p:nvPr>
        </p:nvSpPr>
        <p:spPr>
          <a:xfrm>
            <a:off x="457200" y="1676400"/>
            <a:ext cx="8229600" cy="4389438"/>
          </a:xfrm>
        </p:spPr>
        <p:txBody>
          <a:bodyPr/>
          <a:lstStyle/>
          <a:p>
            <a:pPr eaLnBrk="1" hangingPunct="1">
              <a:spcBef>
                <a:spcPct val="0"/>
              </a:spcBef>
            </a:pPr>
            <a:r>
              <a:rPr lang="en-US" altLang="en-US" sz="3600" dirty="0" smtClean="0"/>
              <a:t>Integrated with database for efficiency</a:t>
            </a:r>
          </a:p>
          <a:p>
            <a:pPr eaLnBrk="1" hangingPunct="1">
              <a:spcBef>
                <a:spcPct val="0"/>
              </a:spcBef>
            </a:pPr>
            <a:r>
              <a:rPr lang="en-US" altLang="en-US" sz="2800" dirty="0" smtClean="0"/>
              <a:t>Includes a set of useful tools </a:t>
            </a:r>
            <a:br>
              <a:rPr lang="en-US" altLang="en-US" sz="2800" dirty="0" smtClean="0"/>
            </a:br>
            <a:r>
              <a:rPr lang="en-US" altLang="en-US" sz="2800" dirty="0" smtClean="0"/>
              <a:t> - Rating analysis</a:t>
            </a:r>
            <a:br>
              <a:rPr lang="en-US" altLang="en-US" sz="2800" dirty="0" smtClean="0"/>
            </a:br>
            <a:r>
              <a:rPr lang="en-US" altLang="en-US" sz="2800" dirty="0" smtClean="0"/>
              <a:t> - Discharge computation</a:t>
            </a:r>
            <a:br>
              <a:rPr lang="en-US" altLang="en-US" sz="2800" dirty="0" smtClean="0"/>
            </a:br>
            <a:r>
              <a:rPr lang="en-US" altLang="en-US" sz="2800" dirty="0" smtClean="0"/>
              <a:t> - Statistical analyses</a:t>
            </a:r>
            <a:r>
              <a:rPr lang="en-US" altLang="en-US" sz="2800" dirty="0"/>
              <a:t/>
            </a:r>
            <a:br>
              <a:rPr lang="en-US" altLang="en-US" sz="2800" dirty="0"/>
            </a:br>
            <a:r>
              <a:rPr lang="en-US" altLang="en-US" sz="2800" dirty="0"/>
              <a:t> </a:t>
            </a:r>
            <a:r>
              <a:rPr lang="en-US" altLang="en-US" sz="2800" dirty="0" smtClean="0"/>
              <a:t>- Load computation</a:t>
            </a:r>
            <a:br>
              <a:rPr lang="en-US" altLang="en-US" sz="2800" dirty="0" smtClean="0"/>
            </a:br>
            <a:r>
              <a:rPr lang="en-US" altLang="en-US" sz="2800" dirty="0" smtClean="0"/>
              <a:t> - Model input datasets</a:t>
            </a:r>
          </a:p>
          <a:p>
            <a:pPr eaLnBrk="1" hangingPunct="1">
              <a:spcBef>
                <a:spcPct val="0"/>
              </a:spcBef>
              <a:buFont typeface="Wingdings 2" pitchFamily="18" charset="2"/>
              <a:buNone/>
            </a:pPr>
            <a:endParaRPr lang="en-US" altLang="en-US" sz="2800" dirty="0" smtClean="0"/>
          </a:p>
          <a:p>
            <a:pPr eaLnBrk="1" hangingPunct="1">
              <a:spcBef>
                <a:spcPct val="0"/>
              </a:spcBef>
              <a:buFont typeface="Wingdings 2" pitchFamily="18" charset="2"/>
              <a:buNone/>
            </a:pPr>
            <a:endParaRPr lang="en-US" altLang="en-US" sz="2800" dirty="0" smtClean="0"/>
          </a:p>
          <a:p>
            <a:pPr eaLnBrk="1" hangingPunct="1">
              <a:spcBef>
                <a:spcPct val="0"/>
              </a:spcBef>
              <a:buFont typeface="Wingdings 2" pitchFamily="18" charset="2"/>
              <a:buNone/>
            </a:pPr>
            <a:endParaRPr lang="en-US" altLang="en-US" sz="2800" dirty="0" smtClean="0"/>
          </a:p>
          <a:p>
            <a:pPr eaLnBrk="1" hangingPunct="1">
              <a:spcBef>
                <a:spcPct val="0"/>
              </a:spcBef>
            </a:pPr>
            <a:endParaRPr lang="en-US" altLang="en-US" sz="2800" dirty="0" smtClean="0"/>
          </a:p>
          <a:p>
            <a:pPr eaLnBrk="1" hangingPunct="1">
              <a:spcBef>
                <a:spcPct val="0"/>
              </a:spcBef>
            </a:pPr>
            <a:endParaRPr lang="en-US" altLang="en-US" sz="28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Content Placeholder 1"/>
          <p:cNvSpPr>
            <a:spLocks noGrp="1"/>
          </p:cNvSpPr>
          <p:nvPr>
            <p:ph idx="1"/>
          </p:nvPr>
        </p:nvSpPr>
        <p:spPr>
          <a:xfrm>
            <a:off x="245660" y="1498979"/>
            <a:ext cx="8652680" cy="4192137"/>
          </a:xfrm>
        </p:spPr>
        <p:txBody>
          <a:bodyPr/>
          <a:lstStyle/>
          <a:p>
            <a:pPr>
              <a:spcBef>
                <a:spcPct val="0"/>
              </a:spcBef>
            </a:pPr>
            <a:r>
              <a:rPr lang="en-US" altLang="en-US" sz="2800" dirty="0" smtClean="0"/>
              <a:t>Basic statistical analyses (means, </a:t>
            </a:r>
            <a:r>
              <a:rPr lang="en-US" altLang="en-US" sz="2800" dirty="0" err="1" smtClean="0"/>
              <a:t>std</a:t>
            </a:r>
            <a:r>
              <a:rPr lang="en-US" altLang="en-US" sz="2800" dirty="0" smtClean="0"/>
              <a:t> </a:t>
            </a:r>
            <a:r>
              <a:rPr lang="en-US" altLang="en-US" sz="2800" dirty="0" err="1" smtClean="0"/>
              <a:t>dev</a:t>
            </a:r>
            <a:r>
              <a:rPr lang="en-US" altLang="en-US" sz="2800" dirty="0" smtClean="0"/>
              <a:t>, min/max</a:t>
            </a:r>
          </a:p>
          <a:p>
            <a:pPr>
              <a:spcBef>
                <a:spcPct val="0"/>
              </a:spcBef>
            </a:pPr>
            <a:r>
              <a:rPr lang="en-US" altLang="en-US" sz="2800" dirty="0" smtClean="0"/>
              <a:t>Advanced statistical analyses (flood frequency, flow duration, low-flow frequency, trends)</a:t>
            </a:r>
          </a:p>
          <a:p>
            <a:pPr>
              <a:spcBef>
                <a:spcPct val="0"/>
              </a:spcBef>
            </a:pPr>
            <a:r>
              <a:rPr lang="en-US" altLang="en-US" sz="2800" dirty="0" smtClean="0"/>
              <a:t>Graphical rating analysis</a:t>
            </a:r>
          </a:p>
          <a:p>
            <a:pPr>
              <a:spcBef>
                <a:spcPct val="0"/>
              </a:spcBef>
            </a:pPr>
            <a:r>
              <a:rPr lang="en-US" altLang="en-US" sz="2800" dirty="0" smtClean="0"/>
              <a:t>Supports telemetry and SCADA processing in real time</a:t>
            </a:r>
          </a:p>
          <a:p>
            <a:pPr>
              <a:spcBef>
                <a:spcPct val="0"/>
              </a:spcBef>
            </a:pPr>
            <a:r>
              <a:rPr lang="en-US" altLang="en-US" sz="2800" dirty="0" smtClean="0"/>
              <a:t>Flood warning</a:t>
            </a:r>
          </a:p>
          <a:p>
            <a:pPr marL="0" indent="0">
              <a:spcBef>
                <a:spcPct val="0"/>
              </a:spcBef>
              <a:buNone/>
            </a:pPr>
            <a:endParaRPr lang="en-US" altLang="en-US" dirty="0" smtClean="0"/>
          </a:p>
        </p:txBody>
      </p:sp>
      <p:sp>
        <p:nvSpPr>
          <p:cNvPr id="14339" name="Title 2"/>
          <p:cNvSpPr>
            <a:spLocks noGrp="1"/>
          </p:cNvSpPr>
          <p:nvPr>
            <p:ph type="title"/>
          </p:nvPr>
        </p:nvSpPr>
        <p:spPr>
          <a:xfrm>
            <a:off x="457200" y="152400"/>
            <a:ext cx="8229600" cy="925773"/>
          </a:xfrm>
        </p:spPr>
        <p:txBody>
          <a:bodyPr/>
          <a:lstStyle/>
          <a:p>
            <a:r>
              <a:rPr lang="en-US" altLang="en-US" dirty="0" smtClean="0">
                <a:solidFill>
                  <a:srgbClr val="92D050"/>
                </a:solidFill>
              </a:rPr>
              <a:t>DMS is capable of </a:t>
            </a:r>
            <a:r>
              <a:rPr lang="en-US" altLang="en-US" dirty="0" smtClean="0">
                <a:solidFill>
                  <a:srgbClr val="92D050"/>
                </a:solidFill>
              </a:rPr>
              <a:t>supporting</a:t>
            </a:r>
            <a:r>
              <a:rPr lang="en-US" altLang="en-US" dirty="0" smtClean="0">
                <a:solidFill>
                  <a:srgbClr val="92D050"/>
                </a:solidFill>
              </a:rPr>
              <a:t/>
            </a:r>
            <a:br>
              <a:rPr lang="en-US" altLang="en-US" dirty="0" smtClean="0">
                <a:solidFill>
                  <a:srgbClr val="92D050"/>
                </a:solidFill>
              </a:rPr>
            </a:br>
            <a:endParaRPr lang="en-US" altLang="en-US" dirty="0" smtClean="0">
              <a:solidFill>
                <a:srgbClr val="92D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2" name="Content Placeholder 1"/>
          <p:cNvSpPr>
            <a:spLocks noGrp="1"/>
          </p:cNvSpPr>
          <p:nvPr>
            <p:ph idx="1"/>
          </p:nvPr>
        </p:nvSpPr>
        <p:spPr>
          <a:xfrm>
            <a:off x="457200" y="1023938"/>
            <a:ext cx="8229600" cy="5041900"/>
          </a:xfrm>
        </p:spPr>
        <p:txBody>
          <a:bodyPr/>
          <a:lstStyle/>
          <a:p>
            <a:pPr>
              <a:spcBef>
                <a:spcPct val="0"/>
              </a:spcBef>
            </a:pPr>
            <a:r>
              <a:rPr lang="en-US" altLang="en-US" sz="2800" dirty="0" smtClean="0"/>
              <a:t>Groundwater </a:t>
            </a:r>
            <a:r>
              <a:rPr lang="en-US" altLang="en-US" sz="2800" dirty="0"/>
              <a:t>data storage and analyses</a:t>
            </a:r>
          </a:p>
          <a:p>
            <a:pPr>
              <a:spcBef>
                <a:spcPct val="0"/>
              </a:spcBef>
            </a:pPr>
            <a:r>
              <a:rPr lang="en-US" altLang="en-US" sz="2800" dirty="0" smtClean="0"/>
              <a:t>Aquifer test data storage</a:t>
            </a:r>
          </a:p>
          <a:p>
            <a:pPr>
              <a:spcBef>
                <a:spcPct val="0"/>
              </a:spcBef>
            </a:pPr>
            <a:r>
              <a:rPr lang="en-US" altLang="en-US" sz="2800" dirty="0" smtClean="0"/>
              <a:t>Snow data storage</a:t>
            </a:r>
          </a:p>
          <a:p>
            <a:pPr>
              <a:spcBef>
                <a:spcPct val="0"/>
              </a:spcBef>
            </a:pPr>
            <a:r>
              <a:rPr lang="en-US" altLang="en-US" sz="2800" dirty="0" smtClean="0"/>
              <a:t>Water-quality data storage and analysis (discrete and continuous) such as pH, conductivity, sediment, temperature, or salinity</a:t>
            </a:r>
          </a:p>
          <a:p>
            <a:pPr>
              <a:spcBef>
                <a:spcPct val="0"/>
              </a:spcBef>
            </a:pPr>
            <a:r>
              <a:rPr lang="en-US" altLang="en-US" sz="2800" dirty="0" smtClean="0"/>
              <a:t>Customized reports</a:t>
            </a:r>
          </a:p>
          <a:p>
            <a:pPr>
              <a:spcBef>
                <a:spcPct val="0"/>
              </a:spcBef>
            </a:pPr>
            <a:r>
              <a:rPr lang="en-US" altLang="en-US" sz="2800" dirty="0" smtClean="0"/>
              <a:t>Internet publication of data and analyses (password protected)</a:t>
            </a:r>
          </a:p>
        </p:txBody>
      </p:sp>
      <p:sp>
        <p:nvSpPr>
          <p:cNvPr id="15363" name="Title 2"/>
          <p:cNvSpPr>
            <a:spLocks noGrp="1"/>
          </p:cNvSpPr>
          <p:nvPr>
            <p:ph type="title"/>
          </p:nvPr>
        </p:nvSpPr>
        <p:spPr>
          <a:xfrm>
            <a:off x="457200" y="152400"/>
            <a:ext cx="7308850" cy="776288"/>
          </a:xfrm>
        </p:spPr>
        <p:txBody>
          <a:bodyPr/>
          <a:lstStyle/>
          <a:p>
            <a:r>
              <a:rPr lang="en-US" altLang="en-US" dirty="0" smtClean="0">
                <a:solidFill>
                  <a:srgbClr val="92D050"/>
                </a:solidFill>
              </a:rPr>
              <a:t>DMS (continued)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500063" y="1751013"/>
            <a:ext cx="8229600" cy="3756025"/>
          </a:xfrm>
        </p:spPr>
        <p:txBody>
          <a:bodyPr/>
          <a:lstStyle/>
          <a:p>
            <a:pPr eaLnBrk="1" hangingPunct="1">
              <a:spcBef>
                <a:spcPct val="0"/>
              </a:spcBef>
            </a:pPr>
            <a:r>
              <a:rPr lang="en-US" altLang="en-US" sz="3600" smtClean="0"/>
              <a:t>Quantity of historic and real-time data</a:t>
            </a:r>
            <a:br>
              <a:rPr lang="en-US" altLang="en-US" sz="3600" smtClean="0"/>
            </a:br>
            <a:r>
              <a:rPr lang="en-US" altLang="en-US" sz="3600" smtClean="0"/>
              <a:t>	</a:t>
            </a:r>
            <a:r>
              <a:rPr lang="en-US" altLang="en-US" sz="2800" smtClean="0"/>
              <a:t>- Database needed for storage and backup </a:t>
            </a:r>
          </a:p>
          <a:p>
            <a:pPr eaLnBrk="1" hangingPunct="1">
              <a:spcBef>
                <a:spcPct val="0"/>
              </a:spcBef>
            </a:pPr>
            <a:r>
              <a:rPr lang="en-US" altLang="en-US" sz="3600" smtClean="0"/>
              <a:t>Analysis and quality assurance</a:t>
            </a:r>
            <a:br>
              <a:rPr lang="en-US" altLang="en-US" sz="3600" smtClean="0"/>
            </a:br>
            <a:r>
              <a:rPr lang="en-US" altLang="en-US" sz="3600" smtClean="0"/>
              <a:t>	</a:t>
            </a:r>
            <a:r>
              <a:rPr lang="en-US" altLang="en-US" sz="2800" smtClean="0"/>
              <a:t>- Software integrated with database</a:t>
            </a:r>
          </a:p>
          <a:p>
            <a:pPr eaLnBrk="1" hangingPunct="1">
              <a:spcBef>
                <a:spcPct val="0"/>
              </a:spcBef>
            </a:pPr>
            <a:r>
              <a:rPr lang="en-US" altLang="en-US" sz="3600" smtClean="0">
                <a:solidFill>
                  <a:srgbClr val="FFFF00"/>
                </a:solidFill>
              </a:rPr>
              <a:t>Data availability</a:t>
            </a:r>
            <a:r>
              <a:rPr lang="en-US" altLang="en-US" sz="3600" smtClean="0"/>
              <a:t/>
            </a:r>
            <a:br>
              <a:rPr lang="en-US" altLang="en-US" sz="3600" smtClean="0"/>
            </a:br>
            <a:r>
              <a:rPr lang="en-US" altLang="en-US" sz="3600" smtClean="0"/>
              <a:t>	</a:t>
            </a:r>
            <a:r>
              <a:rPr lang="en-US" altLang="en-US" sz="2800" smtClean="0"/>
              <a:t>- Maximum benefit comes from easy access</a:t>
            </a:r>
          </a:p>
          <a:p>
            <a:pPr eaLnBrk="1" hangingPunct="1">
              <a:spcBef>
                <a:spcPct val="0"/>
              </a:spcBef>
            </a:pPr>
            <a:endParaRPr lang="en-US" altLang="en-US" sz="2800" smtClean="0"/>
          </a:p>
        </p:txBody>
      </p:sp>
      <p:sp>
        <p:nvSpPr>
          <p:cNvPr id="16387" name="Rectangle 2"/>
          <p:cNvSpPr>
            <a:spLocks noGrp="1" noChangeArrowheads="1"/>
          </p:cNvSpPr>
          <p:nvPr>
            <p:ph type="title"/>
          </p:nvPr>
        </p:nvSpPr>
        <p:spPr>
          <a:xfrm>
            <a:off x="744538" y="376238"/>
            <a:ext cx="7027862" cy="1143000"/>
          </a:xfrm>
        </p:spPr>
        <p:txBody>
          <a:bodyPr/>
          <a:lstStyle/>
          <a:p>
            <a:pPr eaLnBrk="1" hangingPunct="1"/>
            <a:r>
              <a:rPr lang="en-US" altLang="en-US" dirty="0" smtClean="0">
                <a:solidFill>
                  <a:srgbClr val="92D050"/>
                </a:solidFill>
              </a:rPr>
              <a:t>Data Management Issues</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algn="ctr" eaLnBrk="1" hangingPunct="1"/>
            <a:r>
              <a:rPr lang="en-US" altLang="en-US" dirty="0" smtClean="0">
                <a:solidFill>
                  <a:srgbClr val="92D050"/>
                </a:solidFill>
              </a:rPr>
              <a:t>Data Access via Internet</a:t>
            </a:r>
          </a:p>
        </p:txBody>
      </p:sp>
      <p:sp>
        <p:nvSpPr>
          <p:cNvPr id="17411" name="Content Placeholder 2"/>
          <p:cNvSpPr>
            <a:spLocks noGrp="1"/>
          </p:cNvSpPr>
          <p:nvPr>
            <p:ph idx="1"/>
          </p:nvPr>
        </p:nvSpPr>
        <p:spPr>
          <a:xfrm>
            <a:off x="457200" y="1676400"/>
            <a:ext cx="8229600" cy="4389438"/>
          </a:xfrm>
        </p:spPr>
        <p:txBody>
          <a:bodyPr/>
          <a:lstStyle/>
          <a:p>
            <a:pPr eaLnBrk="1" hangingPunct="1">
              <a:spcBef>
                <a:spcPct val="0"/>
              </a:spcBef>
              <a:buFont typeface="Wingdings 2" pitchFamily="18" charset="2"/>
              <a:buNone/>
            </a:pPr>
            <a:r>
              <a:rPr lang="en-US" altLang="en-US" sz="3600" dirty="0" smtClean="0"/>
              <a:t>Web-based distribution system capable of managing and disseminating historic and current hydrologic and meteorological data is most efficient</a:t>
            </a:r>
          </a:p>
          <a:p>
            <a:pPr eaLnBrk="1" hangingPunct="1">
              <a:spcBef>
                <a:spcPct val="0"/>
              </a:spcBef>
              <a:buFont typeface="Wingdings 2" pitchFamily="18" charset="2"/>
              <a:buNone/>
            </a:pPr>
            <a:endParaRPr lang="en-US" altLang="en-US" sz="36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qua_wav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mesArial">
      <a:majorFont>
        <a:latin typeface="Times New Roman"/>
        <a:ea typeface=""/>
        <a:cs typeface=""/>
      </a:majorFont>
      <a:minorFont>
        <a:latin typeface="Arial"/>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aqua_wav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imesArial">
      <a:majorFont>
        <a:latin typeface="Times New Roman"/>
        <a:ea typeface=""/>
        <a:cs typeface=""/>
      </a:majorFont>
      <a:minorFont>
        <a:latin typeface="Arial"/>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6874</TotalTime>
  <Words>639</Words>
  <Application>Microsoft Office PowerPoint</Application>
  <PresentationFormat>On-screen Show (4:3)</PresentationFormat>
  <Paragraphs>87</Paragraphs>
  <Slides>16</Slides>
  <Notes>7</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aqua_wave</vt:lpstr>
      <vt:lpstr>1_aqua_wave</vt:lpstr>
      <vt:lpstr>Development of a Hydro/Meteorological Data Management System For improved water management             </vt:lpstr>
      <vt:lpstr>Data Management Issues</vt:lpstr>
      <vt:lpstr>Database</vt:lpstr>
      <vt:lpstr>Data Management Issues</vt:lpstr>
      <vt:lpstr>Software</vt:lpstr>
      <vt:lpstr>DMS is capable of supporting </vt:lpstr>
      <vt:lpstr>DMS (continued)</vt:lpstr>
      <vt:lpstr>Data Management Issues</vt:lpstr>
      <vt:lpstr>Data Access via Internet</vt:lpstr>
      <vt:lpstr>Data Access (continued)</vt:lpstr>
      <vt:lpstr>In-house or Off-the-Shelf Software</vt:lpstr>
      <vt:lpstr>In-house Software</vt:lpstr>
      <vt:lpstr>Off-the Shelf</vt:lpstr>
      <vt:lpstr>Technical support </vt:lpstr>
      <vt:lpstr>Data Management System</vt:lpstr>
      <vt:lpstr>Questions or Comments?</vt:lpstr>
    </vt:vector>
  </TitlesOfParts>
  <Company>U.S. Geological Survey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Idaho Water Science Center</dc:creator>
  <cp:lastModifiedBy>Steve Lipscomb</cp:lastModifiedBy>
  <cp:revision>567</cp:revision>
  <dcterms:created xsi:type="dcterms:W3CDTF">2008-09-25T14:43:16Z</dcterms:created>
  <dcterms:modified xsi:type="dcterms:W3CDTF">2015-04-06T14:14:30Z</dcterms:modified>
</cp:coreProperties>
</file>